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3" r:id="rId6"/>
    <p:sldId id="261" r:id="rId7"/>
    <p:sldId id="264" r:id="rId8"/>
    <p:sldId id="265" r:id="rId9"/>
    <p:sldId id="266" r:id="rId10"/>
    <p:sldId id="267" r:id="rId11"/>
    <p:sldId id="27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FDEB0"/>
    <a:srgbClr val="502800"/>
    <a:srgbClr val="B18F13"/>
    <a:srgbClr val="E6BA1A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488238" y="0"/>
            <a:ext cx="1620837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5238750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7488238" y="5238750"/>
            <a:ext cx="1620837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26"/>
          <p:cNvGrpSpPr>
            <a:grpSpLocks/>
          </p:cNvGrpSpPr>
          <p:nvPr userDrawn="1"/>
        </p:nvGrpSpPr>
        <p:grpSpPr bwMode="auto">
          <a:xfrm>
            <a:off x="1439863" y="0"/>
            <a:ext cx="6264275" cy="657225"/>
            <a:chOff x="1439652" y="0"/>
            <a:chExt cx="6264696" cy="656692"/>
          </a:xfrm>
        </p:grpSpPr>
        <p:pic>
          <p:nvPicPr>
            <p:cNvPr id="9" name="Рисунок 24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1439652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Рисунок 25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4572000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Группа 27"/>
          <p:cNvGrpSpPr>
            <a:grpSpLocks/>
          </p:cNvGrpSpPr>
          <p:nvPr userDrawn="1"/>
        </p:nvGrpSpPr>
        <p:grpSpPr bwMode="auto">
          <a:xfrm flipV="1">
            <a:off x="1439863" y="6200775"/>
            <a:ext cx="6264275" cy="657225"/>
            <a:chOff x="1439652" y="0"/>
            <a:chExt cx="6264696" cy="656692"/>
          </a:xfrm>
        </p:grpSpPr>
        <p:pic>
          <p:nvPicPr>
            <p:cNvPr id="12" name="Рисунок 28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1439652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29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4572000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>
              <a:defRPr sz="6000" b="1" cap="none" spc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0" indent="0" algn="ctr">
              <a:buNone/>
              <a:defRPr sz="3200" b="1" cap="none" spc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B3CC6-8252-426A-8C3D-FDF8B0DFCBD3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CC7F6-388B-47A2-8021-3FA63A57A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FA4B5-3A12-459A-B124-77D7080E64CC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7FCE-3064-4088-9E7E-72CBCAA3E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1B94C-077F-45F7-BF4E-D9B628725FC7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0EF20-F29F-410B-8098-C3FF48D14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20000" cy="74209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32756"/>
            <a:ext cx="7920000" cy="5112568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 typeface="Wingdings" pitchFamily="2" charset="2"/>
              <a:buChar char="§"/>
              <a:defRPr/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FE38B-B02B-4CB8-9033-7033E215BB58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3EF3B-4CA9-409A-AD24-93472D64A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11" y="4406900"/>
            <a:ext cx="74151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9611" y="2906713"/>
            <a:ext cx="74151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2FFA5-2036-4F81-8A85-493488422BF8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62212-BDBE-499C-A39C-95A5EDC07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620" y="274638"/>
            <a:ext cx="7535180" cy="74209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51620" y="1600200"/>
            <a:ext cx="360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86800" y="1600200"/>
            <a:ext cx="360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F0DD2-3F51-458F-9C12-8854062609B7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C0A81-5EFA-4F20-B16A-D47470D11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620" y="274638"/>
            <a:ext cx="7535180" cy="74209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1620" y="1535113"/>
            <a:ext cx="360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51620" y="2174875"/>
            <a:ext cx="360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6800" y="1535113"/>
            <a:ext cx="360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86800" y="2174875"/>
            <a:ext cx="360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9FEF0-3958-4771-9811-6C4D46F809FE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FC9A-2429-4C5E-956D-4913D4E7D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B38E6-D626-4B92-85C5-ECFEC947CC94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65AFD-C26D-4BB7-A56B-C9C36DDD3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11A21-8840-4731-91AF-2305ABC2A036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FC6F2-7FA7-45E1-892A-030D99997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12" y="273050"/>
            <a:ext cx="238590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9612" y="1435100"/>
            <a:ext cx="238590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8E046-625C-4A74-A040-F23636D11D09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D889C-D509-43B6-B75E-9725273FB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71E10-82F0-430C-896D-59F2E14FCC21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50A29-1DD9-42E0-A511-E6899DC42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8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74638"/>
            <a:ext cx="7715250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71550" y="1233488"/>
            <a:ext cx="77152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EC0097-FEF5-4B34-AE36-031B809C4D73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868399-7D0D-4663-B615-CBC7FA3F9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7" descr="Рисунок2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028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rgbClr val="5028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28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28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028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5028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school-rosl-oster.gov67.ru/leftmenu/svedeniya-ob-organizacii/obrazovanie/rabochie-programmy-2020-21-uchebnyj-god/page/2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WordArt 4"/>
          <p:cNvSpPr>
            <a:spLocks noChangeArrowheads="1" noChangeShapeType="1" noTextEdit="1"/>
          </p:cNvSpPr>
          <p:nvPr/>
        </p:nvSpPr>
        <p:spPr bwMode="auto">
          <a:xfrm>
            <a:off x="1692275" y="1916113"/>
            <a:ext cx="6372225" cy="2084387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Обзор типичных заблуждений</a:t>
            </a:r>
          </a:p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об изучении английского языка в школе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67390" y="4670442"/>
            <a:ext cx="32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Подготовила </a:t>
            </a:r>
            <a:r>
              <a:rPr lang="ru-RU" dirty="0" err="1" smtClean="0">
                <a:solidFill>
                  <a:schemeClr val="bg1"/>
                </a:solidFill>
              </a:rPr>
              <a:t>Бакина</a:t>
            </a:r>
            <a:r>
              <a:rPr lang="ru-RU" dirty="0" smtClean="0">
                <a:solidFill>
                  <a:schemeClr val="bg1"/>
                </a:solidFill>
              </a:rPr>
              <a:t> О.Н.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 использованию в родительских собраниях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41362"/>
          </a:xfrm>
        </p:spPr>
        <p:txBody>
          <a:bodyPr/>
          <a:lstStyle/>
          <a:p>
            <a:pPr eaLnBrk="1" hangingPunct="1"/>
            <a:r>
              <a:rPr lang="ru-RU" smtClean="0"/>
              <a:t>Повторение, повторение, повторение…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>
          <a:xfrm>
            <a:off x="971550" y="873125"/>
            <a:ext cx="7715250" cy="5472113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dirty="0" smtClean="0"/>
              <a:t>Запоминание можно свести к циклическому процессу из трёх компонентов: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Char char="•"/>
            </a:pPr>
            <a:r>
              <a:rPr lang="ru-RU" sz="1800" b="1" dirty="0" smtClean="0"/>
              <a:t>Восприятие.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dirty="0" smtClean="0"/>
              <a:t>            Для качественного восприятия желательно задействовать как можно больше видов памяти: слуховую, зрительную, моторную. Можно ещё добавить такую разновидность, как вербальная память.</a:t>
            </a:r>
            <a:endParaRPr lang="ru-RU" sz="1600" b="1" dirty="0" smtClean="0"/>
          </a:p>
          <a:p>
            <a:pPr marL="533400" indent="-533400" eaLnBrk="1" hangingPunct="1">
              <a:lnSpc>
                <a:spcPct val="80000"/>
              </a:lnSpc>
              <a:buFont typeface="Arial" charset="0"/>
              <a:buChar char="•"/>
            </a:pPr>
            <a:r>
              <a:rPr lang="ru-RU" sz="1800" b="1" dirty="0" smtClean="0"/>
              <a:t>Повторение. 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dirty="0" smtClean="0"/>
              <a:t>            При повторении материала, как это ни странно, действенным методом оказалась многократная запись изучаемых </a:t>
            </a:r>
            <a:r>
              <a:rPr lang="ru-RU" sz="1600" dirty="0" smtClean="0">
                <a:solidFill>
                  <a:schemeClr val="tx1"/>
                </a:solidFill>
              </a:rPr>
              <a:t>слов</a:t>
            </a:r>
            <a:r>
              <a:rPr lang="ru-RU" sz="1600" u="sng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/>
              <a:t>с одновременным их произношением.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dirty="0" smtClean="0"/>
              <a:t>            Объяснить эффективность сочетания многократного переписывания слов с одновременным их произношением можно тем, что в процессе задействованы все возможные виды памяти.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dirty="0" smtClean="0"/>
              <a:t>         карточки по системе </a:t>
            </a:r>
            <a:r>
              <a:rPr lang="ru-RU" sz="1800" b="1" dirty="0" err="1" smtClean="0"/>
              <a:t>Лейтнера</a:t>
            </a:r>
            <a:endParaRPr lang="ru-RU" sz="1800" b="1" dirty="0" smtClean="0"/>
          </a:p>
          <a:p>
            <a:pPr marL="533400" indent="-533400" eaLnBrk="1" hangingPunct="1">
              <a:lnSpc>
                <a:spcPct val="80000"/>
              </a:lnSpc>
              <a:buFont typeface="Arial" charset="0"/>
              <a:buChar char="•"/>
            </a:pPr>
            <a:r>
              <a:rPr lang="ru-RU" sz="1800" b="1" dirty="0" smtClean="0"/>
              <a:t>Тестирование. </a:t>
            </a:r>
            <a:endParaRPr lang="ru-RU" sz="1600" b="1" dirty="0" smtClean="0"/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dirty="0" smtClean="0"/>
              <a:t>          При проверке знаний было бы хорошо скрыть от ребёнка сам факт тестирования, но оставить награду при его успешном прохождении. Если </a:t>
            </a:r>
            <a:r>
              <a:rPr lang="ru-RU" sz="1600" u="sng" dirty="0" smtClean="0">
                <a:solidFill>
                  <a:schemeClr val="tx1"/>
                </a:solidFill>
              </a:rPr>
              <a:t>знания</a:t>
            </a:r>
            <a:r>
              <a:rPr lang="ru-RU" sz="1600" dirty="0" smtClean="0"/>
              <a:t> подтверждаются, то цикл «восприятие — повторение — тестирование» прерывается. Если нет — повторяем. Так появляется стимул быстрее выучить весь материал.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dirty="0" smtClean="0"/>
              <a:t>          При этом знания получаются порционно и проверяются порционно, а не так: «Садись, сейчас я проверю, как ты выучил то, что вам сегодня задали».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kitayskaya_poslovitsa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76200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3"/>
          <p:cNvSpPr>
            <a:spLocks noGrp="1"/>
          </p:cNvSpPr>
          <p:nvPr>
            <p:ph type="title"/>
          </p:nvPr>
        </p:nvSpPr>
        <p:spPr>
          <a:xfrm>
            <a:off x="971550" y="274638"/>
            <a:ext cx="7920038" cy="741362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Заблуждение №1</a:t>
            </a:r>
          </a:p>
        </p:txBody>
      </p:sp>
      <p:sp>
        <p:nvSpPr>
          <p:cNvPr id="14338" name="AutoShape 4"/>
          <p:cNvSpPr>
            <a:spLocks noChangeArrowheads="1"/>
          </p:cNvSpPr>
          <p:nvPr/>
        </p:nvSpPr>
        <p:spPr bwMode="auto">
          <a:xfrm>
            <a:off x="3924300" y="1268413"/>
            <a:ext cx="4751388" cy="233997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4284663" y="1700213"/>
            <a:ext cx="4408487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rgbClr val="502800"/>
                </a:solidFill>
              </a:rPr>
              <a:t>Моему ребенку английский </a:t>
            </a:r>
          </a:p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rgbClr val="502800"/>
                </a:solidFill>
              </a:rPr>
              <a:t>язык не нужен!</a:t>
            </a:r>
          </a:p>
          <a:p>
            <a:pPr algn="ctr"/>
            <a:endParaRPr lang="ru-RU" sz="2400" b="1"/>
          </a:p>
        </p:txBody>
      </p:sp>
      <p:pic>
        <p:nvPicPr>
          <p:cNvPr id="14340" name="Picture 7" descr="&amp;Scy;&amp;mcy;&amp;acy;&amp;jcy;&amp;lcy;&amp;ycy; &amp;ZHcy;&amp;iecy;&amp;scy;&amp;tcy;&amp;y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4113213"/>
            <a:ext cx="14398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1008063" y="333375"/>
            <a:ext cx="7920037" cy="576263"/>
          </a:xfrm>
        </p:spPr>
        <p:txBody>
          <a:bodyPr/>
          <a:lstStyle/>
          <a:p>
            <a:pPr eaLnBrk="1" hangingPunct="1"/>
            <a:r>
              <a:rPr lang="ru-RU" sz="1400" b="1" smtClean="0">
                <a:latin typeface="Arial" charset="0"/>
              </a:rPr>
              <a:t/>
            </a:r>
            <a:br>
              <a:rPr lang="ru-RU" sz="1400" b="1" smtClean="0">
                <a:latin typeface="Arial" charset="0"/>
              </a:rPr>
            </a:br>
            <a:r>
              <a:rPr lang="ru-RU" sz="1400" b="1" smtClean="0">
                <a:latin typeface="Arial" charset="0"/>
              </a:rPr>
              <a:t>Ежегодная пресс-конференция Президента России от  17 декабря 2015 г.</a:t>
            </a:r>
            <a:r>
              <a:rPr lang="ru-RU" sz="2800" b="1" smtClean="0">
                <a:latin typeface="Arial" charset="0"/>
              </a:rPr>
              <a:t/>
            </a:r>
            <a:br>
              <a:rPr lang="ru-RU" sz="2800" b="1" smtClean="0">
                <a:latin typeface="Arial" charset="0"/>
              </a:rPr>
            </a:br>
            <a:endParaRPr lang="ru-RU" sz="2800" b="1" smtClean="0">
              <a:latin typeface="Arial" charset="0"/>
            </a:endParaRPr>
          </a:p>
        </p:txBody>
      </p:sp>
      <p:pic>
        <p:nvPicPr>
          <p:cNvPr id="17410" name="Picture 4" descr="ui-57ff077b3718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8063" y="944563"/>
            <a:ext cx="3851275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4895850" y="1081088"/>
            <a:ext cx="406876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Ответ (В. Путин): Что касается иностранных языков, </a:t>
            </a:r>
          </a:p>
          <a:p>
            <a:r>
              <a:rPr lang="ru-RU" b="1"/>
              <a:t>Россия – открытая страна, и английский язык, </a:t>
            </a:r>
          </a:p>
          <a:p>
            <a:r>
              <a:rPr lang="ru-RU" b="1"/>
              <a:t>безусловно, является наиболее универсальным с </a:t>
            </a:r>
          </a:p>
          <a:p>
            <a:r>
              <a:rPr lang="ru-RU" b="1"/>
              <a:t>точки зрения его применения в бизнесе, в гуманитарной </a:t>
            </a:r>
          </a:p>
          <a:p>
            <a:r>
              <a:rPr lang="ru-RU" b="1"/>
              <a:t>сфере, в дипломатических отношениях. Кстати, это очень </a:t>
            </a:r>
          </a:p>
          <a:p>
            <a:r>
              <a:rPr lang="ru-RU" b="1"/>
              <a:t>полезно с точки зрения поддержания своих интеллектуальных </a:t>
            </a:r>
          </a:p>
          <a:p>
            <a:r>
              <a:rPr lang="ru-RU" b="1"/>
              <a:t>возможностей. </a:t>
            </a:r>
            <a:endParaRPr lang="ru-RU">
              <a:latin typeface="Georgia" pitchFamily="18" charset="0"/>
            </a:endParaRPr>
          </a:p>
        </p:txBody>
      </p:sp>
      <p:sp>
        <p:nvSpPr>
          <p:cNvPr id="17412" name="Text Box 8"/>
          <p:cNvSpPr txBox="1">
            <a:spLocks noChangeArrowheads="1"/>
          </p:cNvSpPr>
          <p:nvPr/>
        </p:nvSpPr>
        <p:spPr bwMode="auto">
          <a:xfrm>
            <a:off x="576263" y="5013325"/>
            <a:ext cx="83169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Изучение иностранных языков – это самая лучшая </a:t>
            </a:r>
          </a:p>
          <a:p>
            <a:r>
              <a:rPr lang="ru-RU" b="1"/>
              <a:t>гимнастика для ума. Рассчитываю, что это мои коллеги услышат и будут это делать.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41362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Пища для ума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971550" y="1233488"/>
            <a:ext cx="7715250" cy="51117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</a:rPr>
              <a:t>   Согласно исследованиям, проведенным учеными шведского Университета Лунда, освоение иностранных языков поддерживает наш мозг в хорошей форме. Кроме того, изменяется структура мозга: развивается гиппокамп, который позволяет удерживать важную информацию, и ответственная за изучение иностранных языков верхняя височная извилина. Также выяснилось, что у двуязычных пациентов болезнь Альцгеймера развивается на пять лет позже чем у тех, кто владеет только одним языком.</a:t>
            </a:r>
            <a:r>
              <a:rPr lang="ru-RU" sz="2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71550" y="274638"/>
            <a:ext cx="7920038" cy="741362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Заблуждение №2</a:t>
            </a:r>
          </a:p>
        </p:txBody>
      </p:sp>
      <p:sp>
        <p:nvSpPr>
          <p:cNvPr id="19458" name="AutoShape 3"/>
          <p:cNvSpPr>
            <a:spLocks noChangeArrowheads="1"/>
          </p:cNvSpPr>
          <p:nvPr/>
        </p:nvSpPr>
        <p:spPr bwMode="auto">
          <a:xfrm>
            <a:off x="3995738" y="1268413"/>
            <a:ext cx="4751387" cy="1871662"/>
          </a:xfrm>
          <a:prstGeom prst="wedgeRoundRectCallout">
            <a:avLst>
              <a:gd name="adj1" fmla="val -45255"/>
              <a:gd name="adj2" fmla="val 11157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4598988" y="1700213"/>
            <a:ext cx="3797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rgbClr val="502800"/>
                </a:solidFill>
              </a:rPr>
              <a:t>Учитель много требует!</a:t>
            </a:r>
          </a:p>
          <a:p>
            <a:pPr algn="ctr"/>
            <a:endParaRPr lang="ru-RU" sz="2400" b="1"/>
          </a:p>
        </p:txBody>
      </p:sp>
      <p:pic>
        <p:nvPicPr>
          <p:cNvPr id="19460" name="Picture 5" descr="&amp;Scy;&amp;mcy;&amp;acy;&amp;jcy;&amp;lcy;&amp;ycy; &amp;ZHcy;&amp;iecy;&amp;scy;&amp;tcy;&amp;y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4113213"/>
            <a:ext cx="14398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41362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Нормативно-правовая база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884187" y="1128681"/>
            <a:ext cx="7715250" cy="5111750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dirty="0" smtClean="0">
                <a:latin typeface="Arial" charset="0"/>
              </a:rPr>
              <a:t>Рабочая программа по английскому языку с прописанными в ней требованиями к уровню освоения знаний учащимися.</a:t>
            </a:r>
          </a:p>
          <a:p>
            <a:pPr eaLnBrk="1" hangingPunct="1">
              <a:buFont typeface="Arial" charset="0"/>
              <a:buNone/>
            </a:pPr>
            <a:endParaRPr lang="ru-RU" dirty="0" smtClean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1400" dirty="0" smtClean="0">
                <a:latin typeface="Arial" charset="0"/>
                <a:hlinkClick r:id="rId2"/>
              </a:rPr>
              <a:t>http://school-rosl-oster.gov67.ru/leftmenu/svedeniya-ob-organizacii/obrazovanie/rabochie-programmy-2020-21-uchebnyj-god/page/2/</a:t>
            </a:r>
            <a:endParaRPr lang="ru-RU" sz="1400" dirty="0" smtClean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14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71550" y="274638"/>
            <a:ext cx="7920038" cy="741362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Заблуждение №3</a:t>
            </a:r>
          </a:p>
        </p:txBody>
      </p:sp>
      <p:sp>
        <p:nvSpPr>
          <p:cNvPr id="21506" name="AutoShape 3"/>
          <p:cNvSpPr>
            <a:spLocks noChangeArrowheads="1"/>
          </p:cNvSpPr>
          <p:nvPr/>
        </p:nvSpPr>
        <p:spPr bwMode="auto">
          <a:xfrm>
            <a:off x="3995738" y="1268413"/>
            <a:ext cx="4751387" cy="1871662"/>
          </a:xfrm>
          <a:prstGeom prst="wedgeRoundRectCallout">
            <a:avLst>
              <a:gd name="adj1" fmla="val -45255"/>
              <a:gd name="adj2" fmla="val 11157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4408488" y="1700213"/>
            <a:ext cx="42068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rgbClr val="502800"/>
                </a:solidFill>
              </a:rPr>
              <a:t>Мой ребенок не может/ не </a:t>
            </a:r>
          </a:p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rgbClr val="502800"/>
                </a:solidFill>
              </a:rPr>
              <a:t>понимает!</a:t>
            </a:r>
          </a:p>
          <a:p>
            <a:pPr algn="ctr"/>
            <a:endParaRPr lang="ru-RU" sz="2400" b="1"/>
          </a:p>
        </p:txBody>
      </p:sp>
      <p:pic>
        <p:nvPicPr>
          <p:cNvPr id="21508" name="Picture 5" descr="&amp;Scy;&amp;mcy;&amp;acy;&amp;jcy;&amp;lcy;&amp;ycy; &amp;ZHcy;&amp;iecy;&amp;scy;&amp;tcy;&amp;y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4113213"/>
            <a:ext cx="14398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137949173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692150"/>
            <a:ext cx="76200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41362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Мотивация </a:t>
            </a:r>
          </a:p>
        </p:txBody>
      </p:sp>
      <p:pic>
        <p:nvPicPr>
          <p:cNvPr id="23554" name="Picture 5" descr="ahr0cdovl2ltywdlcy5texnoyxjlzc5yds8znzuymdyvc2xpzgvfmy5qcgc=_1451501489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5038" y="90805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2A1500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332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Заблуждение №1</vt:lpstr>
      <vt:lpstr> Ежегодная пресс-конференция Президента России от  17 декабря 2015 г. </vt:lpstr>
      <vt:lpstr>Пища для ума</vt:lpstr>
      <vt:lpstr>Заблуждение №2</vt:lpstr>
      <vt:lpstr>Нормативно-правовая база</vt:lpstr>
      <vt:lpstr>Заблуждение №3</vt:lpstr>
      <vt:lpstr>Слайд 8</vt:lpstr>
      <vt:lpstr>Мотивация </vt:lpstr>
      <vt:lpstr>Повторение, повторение, повторение…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LABEL54</cp:lastModifiedBy>
  <cp:revision>49</cp:revision>
  <dcterms:created xsi:type="dcterms:W3CDTF">2014-08-01T14:04:11Z</dcterms:created>
  <dcterms:modified xsi:type="dcterms:W3CDTF">2021-01-30T12:08:39Z</dcterms:modified>
</cp:coreProperties>
</file>