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73" r:id="rId3"/>
    <p:sldId id="274" r:id="rId4"/>
    <p:sldId id="275" r:id="rId5"/>
    <p:sldId id="276" r:id="rId6"/>
    <p:sldId id="277" r:id="rId7"/>
    <p:sldId id="278" r:id="rId8"/>
    <p:sldId id="279" r:id="rId9"/>
    <p:sldId id="280" r:id="rId10"/>
    <p:sldId id="281" r:id="rId11"/>
    <p:sldId id="282" r:id="rId12"/>
    <p:sldId id="283" r:id="rId13"/>
    <p:sldId id="284" r:id="rId14"/>
    <p:sldId id="285" r:id="rId15"/>
    <p:sldId id="288" r:id="rId16"/>
    <p:sldId id="286" r:id="rId17"/>
    <p:sldId id="289" r:id="rId18"/>
    <p:sldId id="292" r:id="rId19"/>
    <p:sldId id="290" r:id="rId20"/>
    <p:sldId id="291" r:id="rId21"/>
    <p:sldId id="293" r:id="rId22"/>
    <p:sldId id="294" r:id="rId23"/>
    <p:sldId id="298" r:id="rId24"/>
    <p:sldId id="287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144" autoAdjust="0"/>
  </p:normalViewPr>
  <p:slideViewPr>
    <p:cSldViewPr>
      <p:cViewPr>
        <p:scale>
          <a:sx n="80" d="100"/>
          <a:sy n="80" d="100"/>
        </p:scale>
        <p:origin x="-1674" y="-1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8F417-F443-417C-906C-7FE1E436204A}" type="datetimeFigureOut">
              <a:rPr lang="ru-RU" smtClean="0"/>
              <a:t>20.08.2017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77544-00BD-4A30-ADEC-11F0944979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00558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8F417-F443-417C-906C-7FE1E436204A}" type="datetimeFigureOut">
              <a:rPr lang="ru-RU" smtClean="0"/>
              <a:t>20.08.2017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77544-00BD-4A30-ADEC-11F0944979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1027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8F417-F443-417C-906C-7FE1E436204A}" type="datetimeFigureOut">
              <a:rPr lang="ru-RU" smtClean="0"/>
              <a:t>20.08.2017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77544-00BD-4A30-ADEC-11F0944979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4546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8F417-F443-417C-906C-7FE1E436204A}" type="datetimeFigureOut">
              <a:rPr lang="ru-RU" smtClean="0"/>
              <a:t>20.08.2017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77544-00BD-4A30-ADEC-11F0944979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54190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8F417-F443-417C-906C-7FE1E436204A}" type="datetimeFigureOut">
              <a:rPr lang="ru-RU" smtClean="0"/>
              <a:t>20.08.2017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77544-00BD-4A30-ADEC-11F0944979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20949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8F417-F443-417C-906C-7FE1E436204A}" type="datetimeFigureOut">
              <a:rPr lang="ru-RU" smtClean="0"/>
              <a:t>20.08.2017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77544-00BD-4A30-ADEC-11F0944979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00476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8F417-F443-417C-906C-7FE1E436204A}" type="datetimeFigureOut">
              <a:rPr lang="ru-RU" smtClean="0"/>
              <a:t>20.08.2017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77544-00BD-4A30-ADEC-11F0944979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43790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8F417-F443-417C-906C-7FE1E436204A}" type="datetimeFigureOut">
              <a:rPr lang="ru-RU" smtClean="0"/>
              <a:t>20.08.2017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77544-00BD-4A30-ADEC-11F0944979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30220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8F417-F443-417C-906C-7FE1E436204A}" type="datetimeFigureOut">
              <a:rPr lang="ru-RU" smtClean="0"/>
              <a:t>20.08.2017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77544-00BD-4A30-ADEC-11F0944979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45062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8F417-F443-417C-906C-7FE1E436204A}" type="datetimeFigureOut">
              <a:rPr lang="ru-RU" smtClean="0"/>
              <a:t>20.08.2017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77544-00BD-4A30-ADEC-11F0944979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2550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8F417-F443-417C-906C-7FE1E436204A}" type="datetimeFigureOut">
              <a:rPr lang="ru-RU" smtClean="0"/>
              <a:t>20.08.2017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77544-00BD-4A30-ADEC-11F0944979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05493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A8F417-F443-417C-906C-7FE1E436204A}" type="datetimeFigureOut">
              <a:rPr lang="ru-RU" smtClean="0"/>
              <a:t>20.08.2017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477544-00BD-4A30-ADEC-11F0944979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5728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7858" cy="6887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26305" y="2132856"/>
            <a:ext cx="79208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развивающего обучения </a:t>
            </a:r>
            <a:endParaRPr lang="ru-RU" sz="3600" b="1" i="1" dirty="0" smtClean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600" b="1" i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Д.Б. </a:t>
            </a:r>
            <a:r>
              <a:rPr lang="ru-RU" sz="3600" b="1" i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Эльконина</a:t>
            </a:r>
            <a:r>
              <a:rPr lang="ru-RU" sz="3600" b="1" i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i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В.В. Давыдова   </a:t>
            </a:r>
            <a:endParaRPr lang="ru-RU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45125" y="764704"/>
            <a:ext cx="51433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МБОУ «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Остерская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средняя школа»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572000" y="4581128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Шмитова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Людмила Викторовна,</a:t>
            </a:r>
          </a:p>
          <a:p>
            <a:pPr algn="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читель начальных классов</a:t>
            </a: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225213" y="6116816"/>
            <a:ext cx="112306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2017 год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3589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7858" cy="6887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https://ozon-st.cdn.ngenix.net/multimedia/c300/101371861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91580"/>
            <a:ext cx="20764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ozon-st.cdn.ngenix.net/multimedia/c300/101364937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1298" y="980728"/>
            <a:ext cx="20383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ozon-st.cdn.ngenix.net/multimedia/c300/101988401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9218" y="1124744"/>
            <a:ext cx="212407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ozon-st.cdn.ngenix.net/multimedia/c300/100214984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202" y="980728"/>
            <a:ext cx="1905000" cy="274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119210" y="4221088"/>
            <a:ext cx="540087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учебников – ввести ребенка в мир книги, всесторонне развить его познавательные интересы, сформировать навыки быстрого, грамотного, выразительного чтения, познакомить с разными литературными жанрами и помочь понять, как рождается художественное произведение.</a:t>
            </a:r>
          </a:p>
          <a:p>
            <a:pPr lvl="0" algn="just"/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60641" y="332656"/>
            <a:ext cx="351801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ЛИТЕРАТУРНОЕ ЧТЕНИЕ 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7451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858" y="0"/>
            <a:ext cx="9177858" cy="6887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https://ozon-st.cdn.ngenix.net/multimedia/c300/100243416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892" y="1340768"/>
            <a:ext cx="1905000" cy="254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ozon-st.cdn.ngenix.net/multimedia/c300/100316447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980728"/>
            <a:ext cx="1905000" cy="2733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ozon-st.cdn.ngenix.net/multimedia/c300/100317998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340768"/>
            <a:ext cx="2857500" cy="215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62947" y="4149080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урс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 на формирование у детей теоретического мышления, усвоения ими научных математических понятий, а также на выработку необходимых умений и навыков.</a:t>
            </a:r>
          </a:p>
          <a:p>
            <a:pPr lvl="0"/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699046" y="404664"/>
            <a:ext cx="208076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МАТЕМАТИКА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8223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7858" cy="6887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 descr="https://ozon-st.cdn.ngenix.net/multimedia/c300/101823448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470" y="3730088"/>
            <a:ext cx="218122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ozon-st.cdn.ngenix.net/multimedia/c300/101429486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692696"/>
            <a:ext cx="208597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44891"/>
            <a:ext cx="2095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 descr="https://ozon-st.cdn.ngenix.net/multimedia/c300/101074858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836571"/>
            <a:ext cx="1965771" cy="2644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9" name="Picture 9" descr="https://ozon-st.cdn.ngenix.net/multimedia/c300/101063254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4043" y="818706"/>
            <a:ext cx="218122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108695" y="3836571"/>
            <a:ext cx="408352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редставляет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собой процесс ознакомления детей с окружающим миром, построенного на элементах научного наблюдения и эксперимента.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347864" y="188640"/>
            <a:ext cx="24092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Окружающий мир 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6915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7858" cy="6887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75656" y="474345"/>
            <a:ext cx="612068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Эльконина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-Давыдова базируется на трех главных принципах: 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Ведущими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предметами исследования в процессе обучения являются способы и методы решения задач. С этих позиций осуществляется изучение любой учебной дисциплины. Каждый последующий раздел конкретизируется и дополняется освоенными методами действия.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Любая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учебная деятельность характеризуется предметно-практическим направлением.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школьника на занятии нацелена на активный поиск средств и способов решения обозначенных задач, при этом неверные суждения ребенка трактуются как «проба мысли», а не ошибка.</a:t>
            </a:r>
          </a:p>
          <a:p>
            <a:endParaRPr lang="ru-RU" dirty="0"/>
          </a:p>
          <a:p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62747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7858" cy="6887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123728" y="3861048"/>
            <a:ext cx="559836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Особенностью данной авторской методики является то, что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обучающиеся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принимают активное участие в обучающем процессе. В итоге дети преобразуются в маленьких ученых и исследователей, которые сотрудничают со своим научным руководителем – педагогом. При этом учителю отводится на уроке не основная роль, а вспомогательная. Он только направляет и координирует работу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обучающихся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6773"/>
            <a:ext cx="4797425" cy="3724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7310" y="227089"/>
            <a:ext cx="4581923" cy="3240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 descr="F:\1класс фото\поездка\SAM_243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75081" y="157630"/>
            <a:ext cx="4014192" cy="3419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D:\Documents and Settings\Администратор\Рабочий стол\SAM_2308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95936" y="375656"/>
            <a:ext cx="3940810" cy="294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Администратор\Desktop\Вертеев\SAM_1068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48945" y="428892"/>
            <a:ext cx="4037965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29685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7858" cy="6887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907704" y="3284984"/>
            <a:ext cx="58864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Ведущий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вид деятельности на уроках – групповой, а преобладающая форма – дискуссии, экспериментально-практическая работа. Система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Эльконина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-Давыдова организовывает учебную деятельность так, чтобы ребенок смог самостоятельно определить предмет исследования, выдвинуть возможные способы и пути исследования, а также анализировать и критически оценивать собственные предположения и аргументы одноклассников, что способствует формированию 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развитию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объективного, самостоятельного мышления.</a:t>
            </a:r>
          </a:p>
          <a:p>
            <a:pPr algn="just"/>
            <a:endParaRPr lang="ru-RU" dirty="0"/>
          </a:p>
          <a:p>
            <a:pPr algn="just"/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" name="Picture 3" descr="F:\3 класс\ПРАВА РЕБЁНКА\SAM_147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332656"/>
            <a:ext cx="3429024" cy="25717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F:\3 класс\ПРАВА РЕБЁНКА\SAM_148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7704" y="171921"/>
            <a:ext cx="3643338" cy="2732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C:\Users\Администратор\Desktop\КОНФЕРЕНЦИЯ 10 МАРТА\SAM_252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43808" y="101236"/>
            <a:ext cx="4509143" cy="31837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F:\1класс фото\19.02.14 Шмитова\SAM_2081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19872" y="146492"/>
            <a:ext cx="4480073" cy="3608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F:\1класс фото\интерес.мом. 1 класс\SAM_2074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88024" y="291985"/>
            <a:ext cx="4146807" cy="3317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11745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7858" cy="6887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691680" y="4005064"/>
            <a:ext cx="631844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уроках всегда присутствует диалог.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иалог позволяет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детям выдвигать множество собственных вариантов решения поставленной задачи или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проблемы. Учитель,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свою очередь, фиксирует самые неординарные варианты и предлагает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обучающимся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доказывать свои гипотезы, а также создает на уроке ситуацию успеха. В конце занятия школьники подводят итоги своей деятельности.</a:t>
            </a:r>
          </a:p>
          <a:p>
            <a:pPr algn="just"/>
            <a:endParaRPr lang="ru-RU" dirty="0"/>
          </a:p>
          <a:p>
            <a:pPr algn="just"/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5" name="Рисунок 4" descr="F:\1класс фото\интерес.мом. 1 класс\SAM_188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260648"/>
            <a:ext cx="4137325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E:\Шмитова фото\КВН по дорогам сказок\SAM_0823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45763"/>
            <a:ext cx="4432897" cy="33562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F:\DCIM\101PHOTO\SAM_2526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541968"/>
            <a:ext cx="4784204" cy="33190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8486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7858" cy="6887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051720" y="4293096"/>
            <a:ext cx="595840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того чтобы в процессе обсуждения проблемы принимали активное участие все ученики, рекомендуется разделить класс на мини группы и предложить каждой из них выдвинуть гипотезу или версию решения поставленной задачи.</a:t>
            </a:r>
          </a:p>
          <a:p>
            <a:pPr algn="just"/>
            <a:endParaRPr lang="ru-RU" dirty="0"/>
          </a:p>
          <a:p>
            <a:pPr algn="just"/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" name="Рисунок 3" descr="C:\Users\Администратор\Desktop\ПРОЩАЙ НАЧАЛЬНАЯ ШКОЛА 2017\ФОТО\SAM_251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260648"/>
            <a:ext cx="4247729" cy="3107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136" y="260648"/>
            <a:ext cx="4219575" cy="359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 descr="E:\1класс фото\первые шаги по стране Знаний\уроки математики\SAM_1766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9304" y="612502"/>
            <a:ext cx="3657600" cy="288721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E:\1класс фото\птицы\SAM_1937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750270"/>
            <a:ext cx="4043412" cy="33268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25982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7858" cy="6887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195736" y="4365104"/>
            <a:ext cx="631844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Следует отметить, что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должен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отлично владеть необходимыми методическими приемами,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позволяющими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раскрыть творческий потенциал ребенка и учитывать ценные мысли ребенка в ходе обсуждения поставленной проблемы.</a:t>
            </a:r>
          </a:p>
          <a:p>
            <a:pPr algn="just"/>
            <a:endParaRPr lang="ru-RU" dirty="0"/>
          </a:p>
          <a:p>
            <a:pPr algn="just"/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20250"/>
            <a:ext cx="3902075" cy="300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 descr="E:\2 класс фото\юные художники\SAM_1343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30631"/>
            <a:ext cx="4325119" cy="33843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83089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7858" cy="6887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547664" y="3699184"/>
            <a:ext cx="748883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Можно отметить основные достоинства системы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Эльконина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-Давыдова для развития и обучения ребенка. В первую очередь школьник учится не запоминать полученную от педагога информацию, а самостоятельно приобретать знания в процессе теоретически-практических исследований предмета или явления. Во-вторых, ребенок учится быстро адаптироваться к меняющимся условиям и легко находит выход из любой возникшей ситуации. В-третьих, дети становятся уверенными в себе и своих возможностях и могут осуществлять самоконтроль, самоанализ собственной деятельности.</a:t>
            </a: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E:\2 класс фото\интересные моменты 2 кл\SAM_080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76671"/>
            <a:ext cx="4104456" cy="2967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Администратор\Desktop\КОНФЕРЕНЦИЯ 10 МАРТА\SAM_257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5736" y="377704"/>
            <a:ext cx="4021435" cy="31414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C:\Users\Администратор\Desktop\КОНФЕРЕНЦИЯ 10 МАРТА\SAM_259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35896" y="404664"/>
            <a:ext cx="4134347" cy="30875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 descr="C:\Users\Администратор\Desktop\КОНФЕРЕНЦИЯ 10 МАРТА\SAM_2605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99992" y="620688"/>
            <a:ext cx="3832845" cy="28715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94692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7858" cy="6887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334" y="1026147"/>
            <a:ext cx="2905949" cy="4521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010996" y="1628800"/>
            <a:ext cx="4871713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Даниил Борисович 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Эльконин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(1904  - 1984 гг.)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гордостью говорил о том, что он является учеником выдающегося отечественного ученого Льва Семеновича Выготского. Развивая идеи школы Выготского, Д. Б.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Эльконин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создал собственное научное направление в детской и педагогической психологии. Ему принадлежат теории периодизации детского развития и детской игры, а также методики обучения детей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чтению.  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690061" y="404664"/>
            <a:ext cx="29361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Авторы системы</a:t>
            </a:r>
          </a:p>
        </p:txBody>
      </p:sp>
    </p:spTree>
    <p:extLst>
      <p:ext uri="{BB962C8B-B14F-4D97-AF65-F5344CB8AC3E}">
        <p14:creationId xmlns:p14="http://schemas.microsoft.com/office/powerpoint/2010/main" val="2988346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7858" cy="6887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9552" y="476672"/>
            <a:ext cx="5886400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амые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актуальные «страхи» родителей: 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во-первых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многие родители обучались по традиционной системе и им достаточно сложно адаптироваться к новым принципам методики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Эльконина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-Давыдова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во-вторых, родителей пугает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безотметочное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обучение; 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в-третьих, родители боятся очень глубокого уровня преподаваемых учебных дисциплин.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" name="Рисунок 3" descr="H:\DCIM\101PHOTO\SAM_265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7744" y="2924944"/>
            <a:ext cx="4284241" cy="3485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3675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7858" cy="6887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666" y="332656"/>
            <a:ext cx="6616526" cy="2977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75656" y="3933056"/>
            <a:ext cx="669674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эльконинцы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не получают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отметок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Они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должны ходить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школу не за пятерками, а за знаниями. У них даже дневников нет.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Возникает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вполне нормальный вопрос, как понять усвоил ребенок хоть что-нибудь или совсем нет? Как оценить знания? Как оценить прогресс? Оказывается, можно обойтись и без привычной нам всем пятибалльной системы.</a:t>
            </a:r>
          </a:p>
        </p:txBody>
      </p:sp>
    </p:spTree>
    <p:extLst>
      <p:ext uri="{BB962C8B-B14F-4D97-AF65-F5344CB8AC3E}">
        <p14:creationId xmlns:p14="http://schemas.microsoft.com/office/powerpoint/2010/main" val="314797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7858" cy="6887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060848"/>
            <a:ext cx="7519723" cy="338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09272" y="908720"/>
            <a:ext cx="57593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уроках используется оценочная шкала или оценочная линейка. Выглядит она как палочка с крестиком.</a:t>
            </a:r>
          </a:p>
        </p:txBody>
      </p:sp>
    </p:spTree>
    <p:extLst>
      <p:ext uri="{BB962C8B-B14F-4D97-AF65-F5344CB8AC3E}">
        <p14:creationId xmlns:p14="http://schemas.microsoft.com/office/powerpoint/2010/main" val="1515803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7858" cy="6887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15616" y="760636"/>
            <a:ext cx="712879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«Мои 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ученики будут узнавать новое не только от меня. Они будут открывать это новое сами. Моя главная задача-помочь им раскрыться, развить собственные 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идеи».</a:t>
            </a:r>
          </a:p>
          <a:p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И.Г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Песталоцци</a:t>
            </a:r>
          </a:p>
        </p:txBody>
      </p:sp>
      <p:pic>
        <p:nvPicPr>
          <p:cNvPr id="4" name="Рисунок 3" descr="F:\1класс фото\интерес.мом. 1 класс\SAM_186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2852936"/>
            <a:ext cx="4182372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34987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7858" cy="6887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86000" y="213285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http://mama.neolove.ru/early_childhood_education/method_elkonina_davydova/metodika_elkonina_davydova.html © NeoLove.ru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771800" y="620688"/>
            <a:ext cx="38086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Используемая литература</a:t>
            </a:r>
          </a:p>
        </p:txBody>
      </p:sp>
    </p:spTree>
    <p:extLst>
      <p:ext uri="{BB962C8B-B14F-4D97-AF65-F5344CB8AC3E}">
        <p14:creationId xmlns:p14="http://schemas.microsoft.com/office/powerpoint/2010/main" val="890576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7858" cy="6887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314" y="1282387"/>
            <a:ext cx="2841581" cy="4210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95936" y="1553169"/>
            <a:ext cx="4572000" cy="393954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Василий Васильевич Давыдов (1930 – 1998 гг.) – выдающийся отечественный педагог и психолог, последователь Л.С. Выготского, ученик Д.Б.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Эльконина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Его работы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педагогической психологии посвящены проблемам развивающего обучения и возрастных норм психического развития. На основе его теории различных типов мышления человека были созданы и внедрены конкретные программы и учебно-методические пособия по математике, русскому языку, химии, географии и другим предметам.</a:t>
            </a:r>
          </a:p>
          <a:p>
            <a:pPr algn="just"/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355686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7858" cy="6887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43608" y="980728"/>
            <a:ext cx="648072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Системе Д. Б.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Эльконина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В. В. Давыдова исполняется 60 лет. </a:t>
            </a: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Созданная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отечественными учеными, она вошла в практику школ России, Украины, Казахстана, Белоруссии, Латвии. </a:t>
            </a:r>
          </a:p>
          <a:p>
            <a:pPr algn="just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вызывает огромный интерес у французских, немецких, голландских, канадских, норвежских и японских педагогов.</a:t>
            </a:r>
          </a:p>
        </p:txBody>
      </p:sp>
    </p:spTree>
    <p:extLst>
      <p:ext uri="{BB962C8B-B14F-4D97-AF65-F5344CB8AC3E}">
        <p14:creationId xmlns:p14="http://schemas.microsoft.com/office/powerpoint/2010/main" val="2001076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7858" cy="6887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619672" y="58964"/>
            <a:ext cx="54360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История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системы РО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Эльконина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-Давыдова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83568" y="520629"/>
            <a:ext cx="813690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Еще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далеком 1958 году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Эльконин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открыл на базе учебного учреждения №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91 </a:t>
            </a: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 Москвы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экспериментально-исследовательскую лабораторию под названием «Психология младшего школьника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1976 году лаборатория В.В. Давыдова получила план-заказ от Министерства просвещения РСФСР на разработку содержания начального образования.</a:t>
            </a: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1991 году образовательная система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Эльконина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-Давыдова вошла в массовую педагогическую практику.</a:t>
            </a: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1994 году по инициативе и непосредственном участие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В.В.Давыдова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была создана Международная Ассоциация «Развивающее обучение», которая объединила вокруг общих идей учителей, руководителей школ, специалистов и ученых развивающего обучения.</a:t>
            </a: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1996 году Решением Коллегии Министерства образования РФ образовательная система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Эльконина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-Давыдова была признана одной из трех государственных систем наравне с традиционной системой и системой развивающего обучения Л.В.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Занкова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1998 году сотрудники лаборатории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Д.Б.Эльконина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В.В. Давыдова за вклад в развитие отечественного образования получили Премию Президента РФ.</a:t>
            </a: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1999 году авторы курса «Литература как предмет эстетического цикла» для начальной школы и учителя школы № 91 г. Москвы получили Правительственную премию в области образования.</a:t>
            </a: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2000 году был создан Открытый институт «Развивающее образование», на базе которого осуществляется  переподготовка и повышение квалификации работников образования.</a:t>
            </a:r>
          </a:p>
        </p:txBody>
      </p:sp>
    </p:spTree>
    <p:extLst>
      <p:ext uri="{BB962C8B-B14F-4D97-AF65-F5344CB8AC3E}">
        <p14:creationId xmlns:p14="http://schemas.microsoft.com/office/powerpoint/2010/main" val="1341409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7858" cy="6887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331640" y="627709"/>
            <a:ext cx="55263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развивающего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обучения: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331640" y="1335595"/>
            <a:ext cx="4572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психологических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механизмов учебной деятельности, то есть механизмов, позволяющих ученикам ставить перед собой очередную учебную задачу и находить средства и способы ее решения.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Важнейшим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условием достижения этой цели является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включение 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обучающихся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понятия, то есть той особой формы знания, в которой фиксируется общий способ построения определенного класса действий с изучаемым объектом.</a:t>
            </a:r>
          </a:p>
        </p:txBody>
      </p:sp>
    </p:spTree>
    <p:extLst>
      <p:ext uri="{BB962C8B-B14F-4D97-AF65-F5344CB8AC3E}">
        <p14:creationId xmlns:p14="http://schemas.microsoft.com/office/powerpoint/2010/main" val="354264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7858" cy="6887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9552" y="404664"/>
            <a:ext cx="813690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достижения основной цели начального образования образовательная система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Эльконина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Давыдова призвана решить следующие задачи:</a:t>
            </a:r>
          </a:p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Сформировать класс как учебное сообщество, способное учиться вместе, то есть определять содержание очередной учебной задачи и находить средства и способы ее решения в групповой работе.</a:t>
            </a: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Сформировать действия контроля и оценки как индивидуальные способности младших школьников. Разработать технологию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безотметочной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системы оценивания как условия для формирования контрольно-оценочной самостоятельности младшего школьника.</a:t>
            </a: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Выделить возрастные этапы («ритмы») жизни в условиях младшего школьного возраста и разработать педагогическую технологию организации образовательного процесса на выделенных этапах. Создать условия для организации непрерывного образования детей с выделением переходных этапов в образовании школьников (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1-4 классы,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5–6 классы).</a:t>
            </a: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Выстроить предметное содержание учебных дисциплин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деятельностной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основе через систему решения учебных задач.</a:t>
            </a:r>
          </a:p>
        </p:txBody>
      </p:sp>
    </p:spTree>
    <p:extLst>
      <p:ext uri="{BB962C8B-B14F-4D97-AF65-F5344CB8AC3E}">
        <p14:creationId xmlns:p14="http://schemas.microsoft.com/office/powerpoint/2010/main" val="2108108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858" y="0"/>
            <a:ext cx="9177858" cy="6887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59632" y="4533303"/>
            <a:ext cx="684076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Букварь предназначен для обучения детей грамоте. В его основу положены ознакомление детей с буквами и самостоятельное освоение наиболее общих способов письма и чтения. Достигается это выделением звукового состава слова, построением его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слогозвуковой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модели и затем буквенной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записи.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https://ozon-st.cdn.ngenix.net/multimedia/c300/101898574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9548" y="1653398"/>
            <a:ext cx="21336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ozon-st.cdn.ngenix.net/multimedia/c300/101433503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340768"/>
            <a:ext cx="20193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ozon-st.cdn.ngenix.net/multimedia/c300/101365406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96752"/>
            <a:ext cx="216217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ozon-st.cdn.ngenix.net/multimedia/c300/100197979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7892" y="1620630"/>
            <a:ext cx="1905000" cy="275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75856" y="305540"/>
            <a:ext cx="298171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ГРАМОТЕ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2491608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7858" cy="6887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https://ozon-st.cdn.ngenix.net/multimedia/c300/100185766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184213"/>
            <a:ext cx="1905000" cy="257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ozon-st.cdn.ngenix.net/multimedia/c300/100199026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6408" y="1556792"/>
            <a:ext cx="1905000" cy="2714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ozon-st.cdn.ngenix.net/multimedia/c300/100120997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146114"/>
            <a:ext cx="1905000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302929" y="4437112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/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Основная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задача курса – построить обучение так, чтобы оно стало стимулом к самостоятельному исследованию родного языка каждым ребенком.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379739" y="219998"/>
            <a:ext cx="235833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РУССКИЙ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ЯЗЫК 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1813462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382</TotalTime>
  <Words>1309</Words>
  <Application>Microsoft Office PowerPoint</Application>
  <PresentationFormat>Экран (4:3)</PresentationFormat>
  <Paragraphs>87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32</cp:revision>
  <dcterms:created xsi:type="dcterms:W3CDTF">2017-08-18T14:19:43Z</dcterms:created>
  <dcterms:modified xsi:type="dcterms:W3CDTF">2017-08-20T13:12:22Z</dcterms:modified>
</cp:coreProperties>
</file>