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3"/>
  </p:notesMasterIdLst>
  <p:sldIdLst>
    <p:sldId id="256" r:id="rId2"/>
    <p:sldId id="261" r:id="rId3"/>
    <p:sldId id="257" r:id="rId4"/>
    <p:sldId id="258" r:id="rId5"/>
    <p:sldId id="259" r:id="rId6"/>
    <p:sldId id="260" r:id="rId7"/>
    <p:sldId id="283" r:id="rId8"/>
    <p:sldId id="284" r:id="rId9"/>
    <p:sldId id="262" r:id="rId10"/>
    <p:sldId id="297" r:id="rId11"/>
    <p:sldId id="285" r:id="rId12"/>
    <p:sldId id="287" r:id="rId13"/>
    <p:sldId id="288" r:id="rId14"/>
    <p:sldId id="286" r:id="rId15"/>
    <p:sldId id="289" r:id="rId16"/>
    <p:sldId id="291" r:id="rId17"/>
    <p:sldId id="295" r:id="rId18"/>
    <p:sldId id="292" r:id="rId19"/>
    <p:sldId id="296" r:id="rId20"/>
    <p:sldId id="293" r:id="rId21"/>
    <p:sldId id="294" r:id="rId22"/>
    <p:sldId id="298" r:id="rId23"/>
    <p:sldId id="263" r:id="rId24"/>
    <p:sldId id="299" r:id="rId25"/>
    <p:sldId id="300" r:id="rId26"/>
    <p:sldId id="269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70" r:id="rId40"/>
    <p:sldId id="265" r:id="rId41"/>
    <p:sldId id="26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F787D-D516-4364-9B12-E5A0E3EADE0F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E004-5519-4521-B2A8-BD91612B8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027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2E004-5519-4521-B2A8-BD91612B86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430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2E004-5519-4521-B2A8-BD91612B862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263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2E004-5519-4521-B2A8-BD91612B862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49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2E004-5519-4521-B2A8-BD91612B862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40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0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85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92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31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69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5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97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3BA08-8DBC-4E95-B9BE-23A33E39FB25}" type="datetimeFigureOut">
              <a:rPr lang="ru-RU" smtClean="0"/>
              <a:t>08.01.2015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1277A-68C8-4C2D-BA42-CABF48658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3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«Воспитательный потенциал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школы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условиях внедрения ФГОС»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817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Направления внеурочной деятельности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Духовно-нравственное</a:t>
            </a:r>
          </a:p>
          <a:p>
            <a:r>
              <a:rPr lang="ru-RU" dirty="0" smtClean="0"/>
              <a:t>Спортивно-оздоровительное</a:t>
            </a:r>
          </a:p>
          <a:p>
            <a:r>
              <a:rPr lang="ru-RU" dirty="0" err="1" smtClean="0"/>
              <a:t>Общеинтеллектуальное</a:t>
            </a:r>
            <a:endParaRPr lang="ru-RU" dirty="0" smtClean="0"/>
          </a:p>
          <a:p>
            <a:r>
              <a:rPr lang="ru-RU" dirty="0" smtClean="0"/>
              <a:t>Общекультурное</a:t>
            </a:r>
          </a:p>
          <a:p>
            <a:r>
              <a:rPr lang="ru-RU" dirty="0" smtClean="0"/>
              <a:t>Социальное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888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550"/>
              </p:ext>
            </p:extLst>
          </p:nvPr>
        </p:nvGraphicFramePr>
        <p:xfrm>
          <a:off x="755576" y="403901"/>
          <a:ext cx="8064897" cy="6454099"/>
        </p:xfrm>
        <a:graphic>
          <a:graphicData uri="http://schemas.openxmlformats.org/drawingml/2006/table">
            <a:tbl>
              <a:tblPr firstRow="1" firstCol="1" bandRow="1"/>
              <a:tblGrid>
                <a:gridCol w="2792665"/>
                <a:gridCol w="1298583"/>
                <a:gridCol w="1008319"/>
                <a:gridCol w="1284640"/>
                <a:gridCol w="1680690"/>
              </a:tblGrid>
              <a:tr h="211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Направление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кружка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часов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7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Духовно-нравственное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Земля - наш дом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Корзюкова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Валерия Викторовна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Студия юного актера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Прудникова Анастасия Викторовна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Спортивно-оздоровительное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Танцевальный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Отрохова Ирина Викторовна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Социальное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Умелые руки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Гроусс Елена Ивановна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073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Общеинтеллектуальное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Секреты русского языка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Корзюкова Валерия Викторовна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Учусь творчески мыслить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Закроева Татьяна Александровна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Курс комплексного развития младшего школьника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Тарасенкова Ольга Леонидовна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Занимательный английский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Пашкина Елена Владимировна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Шахматы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Макеев Игорь Александрович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860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29744"/>
              </p:ext>
            </p:extLst>
          </p:nvPr>
        </p:nvGraphicFramePr>
        <p:xfrm>
          <a:off x="1331640" y="548680"/>
          <a:ext cx="6865771" cy="5720603"/>
        </p:xfrm>
        <a:graphic>
          <a:graphicData uri="http://schemas.openxmlformats.org/drawingml/2006/table">
            <a:tbl>
              <a:tblPr firstRow="1" firstCol="1" bandRow="1"/>
              <a:tblGrid>
                <a:gridCol w="2127645"/>
                <a:gridCol w="1322624"/>
                <a:gridCol w="993656"/>
                <a:gridCol w="1210923"/>
                <a:gridCol w="1210923"/>
              </a:tblGrid>
              <a:tr h="205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Направление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кружка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часов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Духовно-нравственное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Учимся любить книгу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Шмитова Людмила Викторовна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Мир человека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Шмитова Людмила Викторовна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Спортивно-оздоровительное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Танцевальный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Отрохова Ирина Викторовна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Социальное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Умелые руки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Гроусс Елена Ивановна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Общеинтеллектуальное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Занимательный й английский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Пашкина Елена Владимировна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Занимательная математика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Шмитова Людмила Викторовна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Удивительный мир слов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Шмитова Людмила Викторовна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Курс комплексного развития младшего школьника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Тарасенкова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Ольга Леонидовна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978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45728"/>
              </p:ext>
            </p:extLst>
          </p:nvPr>
        </p:nvGraphicFramePr>
        <p:xfrm>
          <a:off x="827584" y="548680"/>
          <a:ext cx="7329698" cy="5626830"/>
        </p:xfrm>
        <a:graphic>
          <a:graphicData uri="http://schemas.openxmlformats.org/drawingml/2006/table">
            <a:tbl>
              <a:tblPr firstRow="1" firstCol="1" bandRow="1"/>
              <a:tblGrid>
                <a:gridCol w="2322592"/>
                <a:gridCol w="1273359"/>
                <a:gridCol w="1057535"/>
                <a:gridCol w="1338106"/>
                <a:gridCol w="1338106"/>
              </a:tblGrid>
              <a:tr h="234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Направление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кружка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часов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68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Духовно-нравственное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Студия юного актера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Прудникова Анастасия Викторовна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Экология и 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Волкова Галина Александровна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6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Спортивно-оздоровительное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Танцевальный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Отрохова Ирина Викторовна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Социальное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Умелые руки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Климова Ирина Васильевна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37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Общеинтеллектуальное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Курс комплексного развития младшего школьника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Тарасенкова Ольга Леонидовна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Мир загадок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Климова Ирина Васильевна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0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Общекультурное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Школа вежливых наук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Гроусс Елена Ивановна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До-ми-соль-ка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Малахова Галина Викторовна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908" marR="66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559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087894"/>
              </p:ext>
            </p:extLst>
          </p:nvPr>
        </p:nvGraphicFramePr>
        <p:xfrm>
          <a:off x="1475656" y="404664"/>
          <a:ext cx="6960736" cy="6134753"/>
        </p:xfrm>
        <a:graphic>
          <a:graphicData uri="http://schemas.openxmlformats.org/drawingml/2006/table">
            <a:tbl>
              <a:tblPr firstRow="1" firstCol="1" bandRow="1"/>
              <a:tblGrid>
                <a:gridCol w="2874443"/>
                <a:gridCol w="1092518"/>
                <a:gridCol w="848139"/>
                <a:gridCol w="1072818"/>
                <a:gridCol w="1072818"/>
              </a:tblGrid>
              <a:tr h="161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Направление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кружка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часов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Духовно-нравственное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Экология и 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Волкова Галина Александровна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Студия юного актера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Прудникова Анастасия Викторовна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Спортивно-оздоровительное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Танцевальный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Отрохова Ирина Викторовна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Социальное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Умелые руки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Гроусс  Елена Ивановна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Общеинтеллектуальное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Курс комплексного развития младшего школьника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Тарасенкова Ольга Леонидовна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Учусь писать без ошибок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Новикова Татьяна Александровна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Учусь творчески мыслить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Закроева Татьяна Александровна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Занимательный английский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Пашкина Елена Владимировна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английском об интересном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Платоненкова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Валентина Владимировна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947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классе-25 человек</a:t>
            </a:r>
          </a:p>
          <a:p>
            <a:r>
              <a:rPr lang="ru-RU" dirty="0"/>
              <a:t>Посещают 1 кружок-5 человек</a:t>
            </a:r>
          </a:p>
          <a:p>
            <a:r>
              <a:rPr lang="ru-RU" dirty="0"/>
              <a:t>2 кружка и более -15 человек</a:t>
            </a:r>
          </a:p>
          <a:p>
            <a:r>
              <a:rPr lang="ru-RU" dirty="0"/>
              <a:t>Не посещают -6 человек</a:t>
            </a:r>
          </a:p>
          <a:p>
            <a:r>
              <a:rPr lang="ru-RU" dirty="0"/>
              <a:t>% посещаемости-64%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018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2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классе-14 человек</a:t>
            </a:r>
          </a:p>
          <a:p>
            <a:r>
              <a:rPr lang="ru-RU" dirty="0"/>
              <a:t>Посещают 1 кружок-0 человек</a:t>
            </a:r>
          </a:p>
          <a:p>
            <a:r>
              <a:rPr lang="ru-RU" dirty="0"/>
              <a:t>2 кружка и более -14 человек</a:t>
            </a:r>
          </a:p>
          <a:p>
            <a:r>
              <a:rPr lang="ru-RU" dirty="0"/>
              <a:t>Не посещают- 0 человек</a:t>
            </a:r>
          </a:p>
          <a:p>
            <a:r>
              <a:rPr lang="ru-RU" dirty="0"/>
              <a:t>% посещаемости-100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717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3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классе-26 человек                                                                                                                        </a:t>
            </a:r>
          </a:p>
          <a:p>
            <a:r>
              <a:rPr lang="ru-RU" dirty="0"/>
              <a:t>Посещают 1 кружок-4 человека</a:t>
            </a:r>
          </a:p>
          <a:p>
            <a:r>
              <a:rPr lang="ru-RU" dirty="0"/>
              <a:t>2 кружка и более -22 человека</a:t>
            </a:r>
          </a:p>
          <a:p>
            <a:r>
              <a:rPr lang="ru-RU" dirty="0"/>
              <a:t>Не посещают- 0 человек</a:t>
            </a:r>
          </a:p>
          <a:p>
            <a:r>
              <a:rPr lang="ru-RU" dirty="0"/>
              <a:t>% посещаемости-100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99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классе-19 человек</a:t>
            </a:r>
          </a:p>
          <a:p>
            <a:r>
              <a:rPr lang="ru-RU" dirty="0"/>
              <a:t>Посещают 1 кружок-2 человека</a:t>
            </a:r>
          </a:p>
          <a:p>
            <a:r>
              <a:rPr lang="ru-RU" dirty="0"/>
              <a:t>2 кружка и более -17 человек</a:t>
            </a:r>
          </a:p>
          <a:p>
            <a:r>
              <a:rPr lang="ru-RU" dirty="0"/>
              <a:t>Не посещают- 0 человек</a:t>
            </a:r>
          </a:p>
          <a:p>
            <a:r>
              <a:rPr lang="ru-RU" dirty="0"/>
              <a:t>% посещаемости-100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441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Спортивные секции, кружки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Волейбол</a:t>
            </a:r>
          </a:p>
          <a:p>
            <a:r>
              <a:rPr lang="ru-RU" dirty="0" smtClean="0"/>
              <a:t>Баскетбол</a:t>
            </a:r>
          </a:p>
          <a:p>
            <a:r>
              <a:rPr lang="ru-RU" dirty="0" smtClean="0"/>
              <a:t>Футбол</a:t>
            </a:r>
          </a:p>
          <a:p>
            <a:r>
              <a:rPr lang="ru-RU" dirty="0" smtClean="0"/>
              <a:t>Лыжные гонки</a:t>
            </a:r>
          </a:p>
          <a:p>
            <a:r>
              <a:rPr lang="ru-RU" dirty="0" smtClean="0"/>
              <a:t>Меткий стрелок</a:t>
            </a:r>
          </a:p>
          <a:p>
            <a:r>
              <a:rPr lang="ru-RU" dirty="0" smtClean="0"/>
              <a:t>Стрельба из пневматической винтовки</a:t>
            </a:r>
          </a:p>
          <a:p>
            <a:r>
              <a:rPr lang="ru-RU" dirty="0" smtClean="0"/>
              <a:t>Бокс</a:t>
            </a:r>
          </a:p>
          <a:p>
            <a:r>
              <a:rPr lang="ru-RU" dirty="0" smtClean="0"/>
              <a:t>Экология и 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08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цель педсовета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основные приоритеты воспитательной деятельности в системе образования в условиях внедрения и реализации ФГОС</a:t>
            </a:r>
          </a:p>
        </p:txBody>
      </p:sp>
    </p:spTree>
    <p:extLst>
      <p:ext uri="{BB962C8B-B14F-4D97-AF65-F5344CB8AC3E}">
        <p14:creationId xmlns:p14="http://schemas.microsoft.com/office/powerpoint/2010/main" val="392125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5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классе-20 человек</a:t>
            </a:r>
          </a:p>
          <a:p>
            <a:r>
              <a:rPr lang="ru-RU" dirty="0"/>
              <a:t>Посещают 1 кружок-4 человека</a:t>
            </a:r>
          </a:p>
          <a:p>
            <a:r>
              <a:rPr lang="ru-RU" dirty="0"/>
              <a:t>2 кружка и более -4 человека</a:t>
            </a:r>
          </a:p>
          <a:p>
            <a:r>
              <a:rPr lang="ru-RU" dirty="0"/>
              <a:t>Не посещают- 12 человек</a:t>
            </a:r>
          </a:p>
          <a:p>
            <a:r>
              <a:rPr lang="ru-RU" dirty="0"/>
              <a:t>% посещаемости-40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097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6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классе-17 человек</a:t>
            </a:r>
          </a:p>
          <a:p>
            <a:r>
              <a:rPr lang="ru-RU" dirty="0"/>
              <a:t>Посещают 1 кружок-11 человек</a:t>
            </a:r>
          </a:p>
          <a:p>
            <a:r>
              <a:rPr lang="ru-RU" dirty="0"/>
              <a:t>2 кружка и более 1 человека</a:t>
            </a:r>
          </a:p>
          <a:p>
            <a:r>
              <a:rPr lang="ru-RU" dirty="0"/>
              <a:t>Не посещают- 4 человека</a:t>
            </a:r>
          </a:p>
          <a:p>
            <a:r>
              <a:rPr lang="ru-RU" dirty="0"/>
              <a:t>% посещаемости-70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918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Социальное взаимодействие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МБОУДО «СЮН»</a:t>
            </a:r>
          </a:p>
          <a:p>
            <a:r>
              <a:rPr lang="ru-RU" dirty="0"/>
              <a:t>МБОУДО «Детско-юношеская спортивная школа</a:t>
            </a:r>
            <a:r>
              <a:rPr lang="ru-RU" dirty="0" smtClean="0"/>
              <a:t>»</a:t>
            </a:r>
          </a:p>
          <a:p>
            <a:r>
              <a:rPr lang="ru-RU" dirty="0"/>
              <a:t>МБУК «</a:t>
            </a:r>
            <a:r>
              <a:rPr lang="ru-RU" dirty="0" err="1"/>
              <a:t>Рославльская</a:t>
            </a:r>
            <a:r>
              <a:rPr lang="ru-RU" dirty="0"/>
              <a:t> МЦБС» </a:t>
            </a:r>
            <a:r>
              <a:rPr lang="ru-RU" dirty="0" err="1"/>
              <a:t>Остерская</a:t>
            </a:r>
            <a:r>
              <a:rPr lang="ru-RU" dirty="0"/>
              <a:t> сельская </a:t>
            </a:r>
            <a:r>
              <a:rPr lang="ru-RU" dirty="0" smtClean="0"/>
              <a:t>библиотека</a:t>
            </a:r>
          </a:p>
          <a:p>
            <a:r>
              <a:rPr lang="ru-RU" dirty="0"/>
              <a:t>МБУК «</a:t>
            </a:r>
            <a:r>
              <a:rPr lang="ru-RU" dirty="0" err="1"/>
              <a:t>Рославльская</a:t>
            </a:r>
            <a:r>
              <a:rPr lang="ru-RU" dirty="0"/>
              <a:t> ЦКС» «</a:t>
            </a:r>
            <a:r>
              <a:rPr lang="ru-RU" dirty="0" err="1"/>
              <a:t>Остерский</a:t>
            </a:r>
            <a:r>
              <a:rPr lang="ru-RU" dirty="0"/>
              <a:t> СДК»</a:t>
            </a:r>
          </a:p>
          <a:p>
            <a:r>
              <a:rPr lang="ru-RU" dirty="0"/>
              <a:t>МБУК «</a:t>
            </a:r>
            <a:r>
              <a:rPr lang="ru-RU" dirty="0" err="1"/>
              <a:t>Рославльская</a:t>
            </a:r>
            <a:r>
              <a:rPr lang="ru-RU" dirty="0"/>
              <a:t> МЦБС» Козловская сельская библиотека, филиал №22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524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85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Внешкольная деятельность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1020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Внешкольные мероприятия: экскурсии, разнообразные десанты, сборы помощи, благотворительные, экологические, военно-патриотические мероприятия, учебные бизнес-мероприятия, полезные дела и т.д.  — организуются в пределах целостного, социально-открытого образовательного пространства. Основной педагогической единицей внешкольной деятельности является социальная практика — педагогически моделируемая в реальных условиях общественно-значимая задача, участие в решении которой формирует у педагогов и воспитанников социальную компетентность и опыт конструктивного гражданского поведения. Социальные практики позволяют школьнику получать опыт нравственно значимого поступка, переводя содержание национальных ценностей в план общественно значимой деятельности. В организации и проведении социальных практик могут принимать участие не только педагоги и школьники, но и иные субъекты гражданской деятельности: ветераны, священнослужители, деятели культуры и спорта, представители служб социальной помощи и т.д. Во внеурочной и внешкольной деятельности формируется эмоционально-ценностный и поведенческий компоненты российской идентичности. Для их развития также большое значение имеет семейное воспитание.</a:t>
            </a: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476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этом году была нарушена традиция ежегодных походов в лес - для оздоровления детей. В прошлом  году совместные походы с родителями совершили учащиеся 5 класса (</a:t>
            </a:r>
            <a:r>
              <a:rPr lang="ru-RU" dirty="0" err="1"/>
              <a:t>кл.рук</a:t>
            </a:r>
            <a:r>
              <a:rPr lang="ru-RU" dirty="0"/>
              <a:t>. </a:t>
            </a:r>
            <a:r>
              <a:rPr lang="ru-RU" dirty="0" err="1"/>
              <a:t>Амелькина</a:t>
            </a:r>
            <a:r>
              <a:rPr lang="ru-RU" dirty="0"/>
              <a:t> Р.А.), 6 класса (</a:t>
            </a:r>
            <a:r>
              <a:rPr lang="ru-RU" dirty="0" err="1"/>
              <a:t>кл.рук</a:t>
            </a:r>
            <a:r>
              <a:rPr lang="ru-RU" dirty="0"/>
              <a:t>. Малахова Г.В.),7 класса (</a:t>
            </a:r>
            <a:r>
              <a:rPr lang="ru-RU" dirty="0" err="1"/>
              <a:t>кл.рук</a:t>
            </a:r>
            <a:r>
              <a:rPr lang="ru-RU" dirty="0"/>
              <a:t>. Артемьева Т.П.). В этом году никто. Очень хочется, чтобы в следующем году классные руководители уделили этому внимание.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02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28800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Хочется отметить классных руководителей</a:t>
            </a:r>
            <a:r>
              <a:rPr lang="ru-RU" sz="2800" dirty="0" smtClean="0"/>
              <a:t>, которые </a:t>
            </a:r>
            <a:r>
              <a:rPr lang="ru-RU" sz="2800" dirty="0"/>
              <a:t>ежегодно совершают экскурсии с детьми и их родителями</a:t>
            </a:r>
            <a:r>
              <a:rPr lang="ru-RU" sz="2800" dirty="0" smtClean="0"/>
              <a:t>: </a:t>
            </a:r>
            <a:r>
              <a:rPr lang="ru-RU" sz="2800" dirty="0" err="1" smtClean="0"/>
              <a:t>Шмитову</a:t>
            </a:r>
            <a:r>
              <a:rPr lang="ru-RU" sz="2800" dirty="0" smtClean="0"/>
              <a:t> </a:t>
            </a:r>
            <a:r>
              <a:rPr lang="ru-RU" sz="2800" dirty="0"/>
              <a:t>Л.В.,</a:t>
            </a:r>
            <a:r>
              <a:rPr lang="ru-RU" sz="2800" dirty="0" err="1"/>
              <a:t>Корзюкову</a:t>
            </a:r>
            <a:r>
              <a:rPr lang="ru-RU" sz="2800" dirty="0"/>
              <a:t> </a:t>
            </a:r>
            <a:r>
              <a:rPr lang="ru-RU" sz="2800" dirty="0" err="1"/>
              <a:t>В.В.,Новикову</a:t>
            </a:r>
            <a:r>
              <a:rPr lang="ru-RU" sz="2800" dirty="0"/>
              <a:t> </a:t>
            </a:r>
            <a:r>
              <a:rPr lang="ru-RU" sz="2800" dirty="0" err="1"/>
              <a:t>Т.А.,Климову</a:t>
            </a:r>
            <a:r>
              <a:rPr lang="ru-RU" sz="2800" dirty="0"/>
              <a:t> И.В.,</a:t>
            </a:r>
            <a:r>
              <a:rPr lang="ru-RU" sz="2800" dirty="0" err="1"/>
              <a:t>Амелькину</a:t>
            </a:r>
            <a:r>
              <a:rPr lang="ru-RU" sz="2800" dirty="0"/>
              <a:t> </a:t>
            </a:r>
            <a:r>
              <a:rPr lang="ru-RU" sz="2800" dirty="0" err="1"/>
              <a:t>Р.А.,Волкову</a:t>
            </a:r>
            <a:r>
              <a:rPr lang="ru-RU" sz="2800" dirty="0"/>
              <a:t> </a:t>
            </a:r>
            <a:r>
              <a:rPr lang="ru-RU" sz="2800" dirty="0" err="1"/>
              <a:t>Г.А.,Малахову</a:t>
            </a:r>
            <a:r>
              <a:rPr lang="ru-RU" sz="2800" dirty="0"/>
              <a:t> Г.В.</a:t>
            </a:r>
          </a:p>
        </p:txBody>
      </p:sp>
    </p:spTree>
    <p:extLst>
      <p:ext uri="{BB962C8B-B14F-4D97-AF65-F5344CB8AC3E}">
        <p14:creationId xmlns:p14="http://schemas.microsoft.com/office/powerpoint/2010/main" val="1406547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Семейное воспитание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воспитательным потенциалом семьи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понимать совокупность имеющихся средств и возможностей для формирования личности ребенка, как объективных, так и субъективных, реализуемых родителями как сознательно, так и интуитивно.</a:t>
            </a:r>
          </a:p>
        </p:txBody>
      </p:sp>
    </p:spTree>
    <p:extLst>
      <p:ext uri="{BB962C8B-B14F-4D97-AF65-F5344CB8AC3E}">
        <p14:creationId xmlns:p14="http://schemas.microsoft.com/office/powerpoint/2010/main" val="15252381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Критериями оценки воспитательного потенциала семьи являются: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возможность семьи удовлетворить социально-психологические потребности личности;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педагогической культуры родителей;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 взаимоотношений в семье;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семьи обратиться за помощью в случае критических ситуаций к различным социальным институтам</a:t>
            </a:r>
          </a:p>
        </p:txBody>
      </p:sp>
    </p:spTree>
    <p:extLst>
      <p:ext uri="{BB962C8B-B14F-4D97-AF65-F5344CB8AC3E}">
        <p14:creationId xmlns:p14="http://schemas.microsoft.com/office/powerpoint/2010/main" val="1238916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Оценивая воспитательные возможности семьи, целесообразно использовать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 приемов и методов: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поведением и учебой детей,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воспитательной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деятельностью родителей, посещение семей,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с семьями и их воспитанниками,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тестирование детей и их родителей,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семьи глазами ребенка,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“Незаконченные предложения” о семье, которые предлагается продолжить родителям и детям по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очереди. 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634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результатами проведенной работы можно определить следующие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уровни воспитательного потенциала семьи: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Высокий уровень: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семье полностью удовлетворяются социально-психологические потребности каждого её члена, создан домашний очаг. Во внутрисемейных отношениях доминируют взаимопонимание, демократический стиль общения и поведения, господствует положительная трудовая и нравственная атмосфера, культурный и рациональный досуг. У родителей достаточно высокий уровень педагогической культуры, они владеют системой педагогических знаний, умеют применять их в практике семейного воспитания. В случае критических ситуаций способны обратиться за помощью к различным социальным институтам, в том числе к школе.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72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 algn="ctr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Определение основных направлений и ценностных основ в воспитании в рамках ФГОС;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Анализ результативности воспитательной работы первых лет работы в рамках ФГОС;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Поиск эффективных форм повышения воспитательного потенциала 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школы</a:t>
            </a:r>
            <a:endParaRPr lang="ru-RU" sz="3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82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748464" cy="528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Средний (критический) уровень воспитательного потенциала: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семье родители стремятся удовлетворить социально-психологические потребности, свойственные ребенку, но сам ребенок не ощущает того, что он любим своими родителями всегда, и в случае сложных жизненных ситуаций получит поддержку и одобрение. Внутрисемейные отношения характеризуются взаимопониманием между родителями, в отношении ребенка часто применяется авторитарный стиль общения. Родители имеют достаточный уровень общей культуры, но не всегда способны трансформировать свой опыт и знания в практику семейного воспитания.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случае критической ситуации семья старается разрешить свои проблемы самостоятельно.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1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075240" cy="5217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Низкий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семье почти не удовлетворяются социально-психологические потребности её членов, никто из состава семьи не считает, что он уважаем, ценим, любим и может рассчитывать на дружескую поддержку.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таких семьях ослаблена нравственная и трудовая атмосфера, присутствует постоянная конфликтность, нервозность в отношениях. Родителям свойственен низкий уровень общей и педагогической культуры.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995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видно из исследования, уровень воспитательного потенциала семьи является критерием успешного воспитания детей.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Успешному воспитанию детей способствует умение педагога устанавливать с родителями деловые взаимоотношения, достигать взаимопонимание с учетом специфики семей. 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4158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Остановимся на конкретных формах работы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них выделяют </a:t>
            </a:r>
            <a:r>
              <a:rPr lang="ru-RU" sz="4000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массовые формы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с родителями –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беседы “за круглым столом”, вечера вопросов и ответов, родительские собрания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Многие семьи нуждаются в педагогических советах, профессиональной поддержке. Родителей волнуют многие педагогические проблемы: воспитание послушания у детей, культуры поведения; организация игр с ребенком и его досуга.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удовлетворить потребности родителей в ответах на волнующие их вопросы, стимулировать их интерес к проблемам воспитания, восполнить пробелы в педагогических знаниях, привлечь родителей к обмену опытом воспитания детей. Решению последней задачи способствует правильная организация пространства класса, расстановка парт таким образом, чтобы родители видели друг друга.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545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147248" cy="51454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групповым формам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относятся: родительские собрания для групп родителей с высоким потенциалом, для групп со средним, а также для групп с низким потенциалом семьи.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таких родительских собраниях целесообразно демонстрировать фрагменты видеозаписи проводившихся с детьми занятий, сопровождая их комментариями специалистов, проводить конкретные примеры из жизни детей группы и класса. Каждое родительское собрание необходимо завершать конкретными рекомендациями, которые понятны людям с разным уровнем родительской мотивации и реально ими выполнимы.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0164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075240" cy="521744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индивидуальным формам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относятся: педагогические консультации, посещение семей учащихся с целью изучения быта и жизни ребят, характера семейного воспитания, отношения родителей к труду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Выбор форм работы с родителями, безусловно, должен исходить из конкретных условий и специфики разных семей.</a:t>
            </a:r>
          </a:p>
          <a:p>
            <a:endParaRPr lang="ru-RU" sz="3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456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01608" cy="1584176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Уровни воспитательного потенциала обуславливают основные направления в работе с родителями.</a:t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Семьи с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высоким потенциалом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основном составляют родительский актив класса. Главной задачей в работе с данной группой родителей – привлечь их к активному участию в воспитательной работе класса, к организации помощи семьям со средним и низким потенциалом, использовать передовой опыт педагогического воспитания детей, накопленный в этих семьях. В этих семьях, уважающих детей, наиболее благополучные для воспитания условия.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0292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618" y="1246910"/>
            <a:ext cx="8174182" cy="4879254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работе с родителями со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средним воспитательным потенциалом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основной упор необходимо делать на воспитание навыков правильной организации семейного досуга, жизнедеятельности семьи с целью преодоления ошибок, допускаемых в воспитании детей; установление единых требований к учащимся в семье и школе.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7652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8075240" cy="514543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работе с родителями с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низким потенциалом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семьи основная задача состоит в установлении контактов семьи и школы, формировании представлений о родительских обязанностях, повышении педагогической культуры, в помощи родителям по устранению конфликтных ситуаций, по коррекции детско-родительских отношений.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7155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06613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Семейное воспитание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Взаимодействие семьи и школы содействует духовно-нравственному развитию и гражданскому воспитанию не только школьников, но и их родителей. Такое взаимодействие можно рассматривать как социально-педагогическую технологию нравственного оздоровления общества.</a:t>
            </a:r>
          </a:p>
          <a:p>
            <a:pPr marL="0" indent="0">
              <a:buNone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327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5937523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школьников начинается с ответа на вопрос: кого будем воспитывать? Нередко воспитание рассматривается как самодостаточное явление, словно ребенок существует только для того, чтобы быть «встроенным» в какую-либо систему.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- это комплексная социально-педагогическая технология, поддерживающая развитие человека, общества и государства, содействующая решению стоящих перед ними проблем. Воспитание ориентировано на достижение определенного идеала, т.е.  того образа человека, который имеет приоритетное значение для общества в конкретно-исторических, социокультурных условиях.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Федеральных государственных стандартах общего образования второго поколения процесс образования понимается не только как усвоение системы знаний, умений и навыков, составляющих инструментальную основу компетенций учащегося, но и его духовно-нравственное развитие.  Это позволяет выделить основные результаты воспитания, через  ключевые воспитательные задачи. Их содержание отражают основные направления развития личности.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9249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культурологических основ традиционных российских религий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Приобщение </a:t>
            </a:r>
            <a:r>
              <a:rPr lang="ru-RU" dirty="0">
                <a:solidFill>
                  <a:srgbClr val="002060"/>
                </a:solidFill>
              </a:rPr>
              <a:t>к культурологическим и историческим основам российских религий рассматривается как важный вариативный компонент программ воспитания и социализации школьников. Обязательным требованием изучения определенной традиционной российской религии является сохранение целостного воспитательного пространства общеобразовательной школы. На религиозно-культурологический компонент, как и на другие компоненты духовно-нравственного воспитания (учебный, </a:t>
            </a:r>
            <a:r>
              <a:rPr lang="ru-RU" dirty="0" err="1">
                <a:solidFill>
                  <a:srgbClr val="002060"/>
                </a:solidFill>
              </a:rPr>
              <a:t>внеучебный</a:t>
            </a:r>
            <a:r>
              <a:rPr lang="ru-RU" dirty="0">
                <a:solidFill>
                  <a:srgbClr val="002060"/>
                </a:solidFill>
              </a:rPr>
              <a:t>, внешкольный, семейный), согласно Федеральным государственным образовательным стандартам, распространяются единые требования. Все компоненты воспитательного пространства общеобразовательной школы призваны обеспечивать достижение единой цели - духовно-нравственное развитие личности гражданина России.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114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педсовета: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1. Продолжить изучение Федеральных нормативных документов, методических рекомендаций по ФГОС второго поколения на заседаниях ШМО, классных руководителей и творческих групп (в течение учебного года);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2. Обновить систему работы психолога и социального педагога в соответствии с ФГОС(в течение учебного года);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3. Создание единой системы воспитания с 1 – 11 класс, и использование активных форм взаимодействия с обучающимися: социальная практика, волонтерское движение.	</a:t>
            </a:r>
          </a:p>
        </p:txBody>
      </p:sp>
    </p:spTree>
    <p:extLst>
      <p:ext uri="{BB962C8B-B14F-4D97-AF65-F5344CB8AC3E}">
        <p14:creationId xmlns:p14="http://schemas.microsoft.com/office/powerpoint/2010/main" val="1387082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Целостное воспитательное пространство общеобразовательной школы структурируется множеством воспитательных программ и подпрограмм. Каждая воспитательная программа (подпрограмма) осуществляется по пяти направлениям: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Урочная деятельность;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Внеурочная деятельность (культурные практики);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Внешкольная деятельность (социальные и культурные практики);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Семейное воспитание;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Изучение культурологических основ традиционных российских религий.</a:t>
            </a:r>
          </a:p>
        </p:txBody>
      </p:sp>
    </p:spTree>
    <p:extLst>
      <p:ext uri="{BB962C8B-B14F-4D97-AF65-F5344CB8AC3E}">
        <p14:creationId xmlns:p14="http://schemas.microsoft.com/office/powerpoint/2010/main" val="41061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Урочная деятельность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яснее вижу, что ключ ко всему – в воспитании.</a:t>
            </a:r>
          </a:p>
          <a:p>
            <a:pPr marL="0" indent="0" algn="r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Там развязка всего. Это самый длинный, но верный путь.</a:t>
            </a:r>
          </a:p>
          <a:p>
            <a:pPr marL="0" indent="0" algn="r">
              <a:buNone/>
            </a:pP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Л.Н.Толстой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Воспитательные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 и содержащиеся в них воспитательные задачи должны быть интегрированы в содержание учебных предметов. На учебное содержание необходимо смотреть не только со стороны традиционных дидактических принципов (научности, системности, последовательности и т.д.), не менее важными являются принципы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культуросообразности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ценностной ориентации образования, нравственного развития личности.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66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Выделяются два аспекта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проблемы воспитательного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потенциала урока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воспитательные возможности учебных предметов и использование на уроке современных образовательных технологий.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936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Большинство современных образовательных технологий предполагают организацию на уроках активной деятельности учащихся на разных уровнях познавательной самостоятельности - в этом и заключается 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важнейшее условие реализации воспитательного потенциала современного урока - активная познавательная деятельность детей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714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Базовые ценности должны быть отражены в содержании внеурочных воспитательных мероприятий: праздников, викторин, выставок, дискуссий, игр и т.д., — а также в деятельности кружков, секций, клубов и других форм дополнительного образования. Основной педагогической единицей внеурочной деятельности является культурная практика — организуемое педагогами и воспитанниками культурное событие, участие в котором расширяет их опыт конструктивного, творческого поведения в культуре.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5235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2008</Words>
  <Application>Microsoft Office PowerPoint</Application>
  <PresentationFormat>Экран (4:3)</PresentationFormat>
  <Paragraphs>350</Paragraphs>
  <Slides>41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«Воспитательный потенциал школы в условиях внедрения ФГОС» </vt:lpstr>
      <vt:lpstr>Основная цель педсовета – изучить основные приоритеты воспитательной деятельности в системе образования в условиях внедрения и реализации ФГОС</vt:lpstr>
      <vt:lpstr>Презентация PowerPoint</vt:lpstr>
      <vt:lpstr>Презентация PowerPoint</vt:lpstr>
      <vt:lpstr>Целостное воспитательное пространство общеобразовательной школы структурируется множеством воспитательных программ и подпрограмм. Каждая воспитательная программа (подпрограмма) осуществляется по пяти направлениям: </vt:lpstr>
      <vt:lpstr>Урочная деятельность </vt:lpstr>
      <vt:lpstr>Презентация PowerPoint</vt:lpstr>
      <vt:lpstr>Презентация PowerPoint</vt:lpstr>
      <vt:lpstr>Внеурочная деятельность</vt:lpstr>
      <vt:lpstr>Направления внеурочной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1 класс</vt:lpstr>
      <vt:lpstr>2 класс</vt:lpstr>
      <vt:lpstr>3 класс</vt:lpstr>
      <vt:lpstr>4 класс</vt:lpstr>
      <vt:lpstr>Спортивные секции, кружки</vt:lpstr>
      <vt:lpstr>5 класс</vt:lpstr>
      <vt:lpstr>6 класс</vt:lpstr>
      <vt:lpstr>Социальное взаимодействие</vt:lpstr>
      <vt:lpstr>Внешкольная деятельность</vt:lpstr>
      <vt:lpstr>Презентация PowerPoint</vt:lpstr>
      <vt:lpstr>Презентация PowerPoint</vt:lpstr>
      <vt:lpstr>Семейное воспитание</vt:lpstr>
      <vt:lpstr>Критериями оценки воспитательного потенциала семьи являются:</vt:lpstr>
      <vt:lpstr>Оценивая воспитательные возможности семьи, целесообразно использовать комплекс приемов и методов: </vt:lpstr>
      <vt:lpstr>В соответствии с результатами проведенной работы можно определить следующие уровни воспитательного потенциала семьи: </vt:lpstr>
      <vt:lpstr>Презентация PowerPoint</vt:lpstr>
      <vt:lpstr>Презентация PowerPoint</vt:lpstr>
      <vt:lpstr>Презентация PowerPoint</vt:lpstr>
      <vt:lpstr>Остановимся на конкретных формах работы с родителями</vt:lpstr>
      <vt:lpstr>Презентация PowerPoint</vt:lpstr>
      <vt:lpstr>Презентация PowerPoint</vt:lpstr>
      <vt:lpstr>Уровни воспитательного потенциала обуславливают основные направления в работе с родителями. </vt:lpstr>
      <vt:lpstr>Презентация PowerPoint</vt:lpstr>
      <vt:lpstr>Презентация PowerPoint</vt:lpstr>
      <vt:lpstr>Семейное воспитание</vt:lpstr>
      <vt:lpstr>Изучение культурологических основ традиционных российских религий.</vt:lpstr>
      <vt:lpstr>Решение педсовета: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«Воспитательный потенциал школы в условиях внедрения ФГОС»</dc:title>
  <dc:creator>Admin</dc:creator>
  <cp:lastModifiedBy>Admin</cp:lastModifiedBy>
  <cp:revision>15</cp:revision>
  <dcterms:created xsi:type="dcterms:W3CDTF">2015-01-08T17:49:14Z</dcterms:created>
  <dcterms:modified xsi:type="dcterms:W3CDTF">2015-01-08T22:03:17Z</dcterms:modified>
</cp:coreProperties>
</file>