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06" r:id="rId3"/>
    <p:sldId id="280" r:id="rId4"/>
    <p:sldId id="279" r:id="rId5"/>
    <p:sldId id="286" r:id="rId6"/>
    <p:sldId id="308" r:id="rId7"/>
    <p:sldId id="310" r:id="rId8"/>
    <p:sldId id="311" r:id="rId9"/>
    <p:sldId id="278" r:id="rId10"/>
    <p:sldId id="277" r:id="rId11"/>
    <p:sldId id="276" r:id="rId12"/>
    <p:sldId id="313" r:id="rId13"/>
    <p:sldId id="315" r:id="rId14"/>
    <p:sldId id="314" r:id="rId15"/>
    <p:sldId id="318" r:id="rId16"/>
    <p:sldId id="319" r:id="rId17"/>
    <p:sldId id="302" r:id="rId18"/>
    <p:sldId id="322" r:id="rId19"/>
    <p:sldId id="323" r:id="rId20"/>
    <p:sldId id="320" r:id="rId21"/>
    <p:sldId id="297" r:id="rId22"/>
    <p:sldId id="298" r:id="rId23"/>
    <p:sldId id="324" r:id="rId24"/>
    <p:sldId id="325" r:id="rId25"/>
    <p:sldId id="294" r:id="rId26"/>
    <p:sldId id="330" r:id="rId27"/>
    <p:sldId id="331" r:id="rId28"/>
    <p:sldId id="332" r:id="rId29"/>
    <p:sldId id="333" r:id="rId30"/>
    <p:sldId id="334" r:id="rId31"/>
    <p:sldId id="289" r:id="rId32"/>
    <p:sldId id="288" r:id="rId33"/>
    <p:sldId id="335" r:id="rId34"/>
    <p:sldId id="328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8E5E0-91AC-4D8C-9E8A-6F0BF31EDDF5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D0E86-6E01-470C-9F65-483088167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10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8E5E0-91AC-4D8C-9E8A-6F0BF31EDDF5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D0E86-6E01-470C-9F65-483088167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89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8E5E0-91AC-4D8C-9E8A-6F0BF31EDDF5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D0E86-6E01-470C-9F65-483088167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72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8E5E0-91AC-4D8C-9E8A-6F0BF31EDDF5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D0E86-6E01-470C-9F65-483088167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93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8E5E0-91AC-4D8C-9E8A-6F0BF31EDDF5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D0E86-6E01-470C-9F65-483088167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37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8E5E0-91AC-4D8C-9E8A-6F0BF31EDDF5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D0E86-6E01-470C-9F65-483088167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7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8E5E0-91AC-4D8C-9E8A-6F0BF31EDDF5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D0E86-6E01-470C-9F65-483088167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5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8E5E0-91AC-4D8C-9E8A-6F0BF31EDDF5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D0E86-6E01-470C-9F65-483088167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93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8E5E0-91AC-4D8C-9E8A-6F0BF31EDDF5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D0E86-6E01-470C-9F65-483088167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1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8E5E0-91AC-4D8C-9E8A-6F0BF31EDDF5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D0E86-6E01-470C-9F65-483088167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756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8E5E0-91AC-4D8C-9E8A-6F0BF31EDDF5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D0E86-6E01-470C-9F65-483088167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0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8E5E0-91AC-4D8C-9E8A-6F0BF31EDDF5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D0E86-6E01-470C-9F65-483088167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64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учитель 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404664"/>
            <a:ext cx="6048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«Интеграция предметной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ОДНКНР в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предмет «Литература»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МБОУ «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Остерская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школа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73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404664"/>
            <a:ext cx="756084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/>
                <a:ea typeface="Calibri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/>
                <a:ea typeface="Calibri"/>
              </a:rPr>
            </a:br>
            <a:r>
              <a:rPr lang="ru-RU" sz="2000" dirty="0">
                <a:solidFill>
                  <a:schemeClr val="bg1"/>
                </a:solidFill>
                <a:latin typeface="Times New Roman"/>
                <a:ea typeface="Calibri"/>
              </a:rPr>
              <a:t>- произведения поучительного характера («наставления», «беседы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ea typeface="Calibri"/>
              </a:rPr>
              <a:t>»): </a:t>
            </a:r>
          </a:p>
          <a:p>
            <a:pPr algn="ctr"/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«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Муж мудрый, если и беден, то премудростью владеет вместо богатства; богатство праведников – мир бога ко всем людям; великое богатство – хороший разум» («Наставление отца к сыну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»)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/>
            </a:r>
            <a:b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</a:b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/>
            </a:r>
            <a:b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</a:br>
            <a:r>
              <a:rPr lang="ru-RU" sz="2000" dirty="0">
                <a:solidFill>
                  <a:schemeClr val="bg1"/>
                </a:solidFill>
                <a:latin typeface="Times New Roman"/>
                <a:ea typeface="Calibri"/>
              </a:rPr>
              <a:t>- чтение агиографических произведений дает образцы праведной жизни, нравственного облика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ea typeface="Calibri"/>
              </a:rPr>
              <a:t>: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«</a:t>
            </a:r>
            <a:r>
              <a:rPr lang="ru-RU" sz="2000" dirty="0" err="1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тихъ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, </a:t>
            </a:r>
            <a:r>
              <a:rPr lang="ru-RU" sz="2000" dirty="0" err="1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увьтливъ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, </a:t>
            </a:r>
            <a:r>
              <a:rPr lang="ru-RU" sz="2000" dirty="0" err="1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кротокъ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, </a:t>
            </a:r>
            <a:r>
              <a:rPr lang="ru-RU" sz="2000" dirty="0" err="1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съмьренъ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» (из «Повести о житии великого князя Александра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»)</a:t>
            </a: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/>
              <a:ea typeface="Calibri"/>
            </a:endParaRPr>
          </a:p>
          <a:p>
            <a:pPr lvl="0"/>
            <a:endParaRPr lang="ru-RU" sz="2000" dirty="0" smtClean="0">
              <a:solidFill>
                <a:schemeClr val="bg1"/>
              </a:solidFill>
              <a:latin typeface="Times New Roman"/>
              <a:ea typeface="Calibri"/>
            </a:endParaRPr>
          </a:p>
          <a:p>
            <a:pPr marL="342900" lvl="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/>
                <a:ea typeface="Calibri"/>
              </a:rPr>
              <a:t>чтение 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Calibri"/>
              </a:rPr>
              <a:t>летописных военных повестей питает детей патриотическим чувством, в котором «вера» соединяется с «отечеством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ea typeface="Calibri"/>
              </a:rPr>
              <a:t>»:</a:t>
            </a:r>
          </a:p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«</a:t>
            </a:r>
            <a:r>
              <a:rPr lang="ru-RU" sz="2000" dirty="0" err="1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Хощу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 яко же </a:t>
            </a:r>
            <a:r>
              <a:rPr lang="ru-RU" sz="2000" dirty="0" err="1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словомъ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 </a:t>
            </a:r>
            <a:r>
              <a:rPr lang="ru-RU" sz="2000" dirty="0" err="1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такоже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 и делом </a:t>
            </a:r>
            <a:r>
              <a:rPr lang="ru-RU" sz="2000" dirty="0" err="1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напереди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 всех и пред всеми главу свою </a:t>
            </a:r>
            <a:r>
              <a:rPr lang="ru-RU" sz="2000" dirty="0" err="1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положити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 за свою братию и за вся </a:t>
            </a:r>
            <a:r>
              <a:rPr lang="ru-RU" sz="2000" dirty="0" err="1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христианы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» (Дмитрий Донской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)</a:t>
            </a:r>
            <a:endParaRPr lang="ru-RU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/>
                <a:ea typeface="Calibri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/>
                <a:ea typeface="Calibri"/>
              </a:rPr>
            </a:br>
            <a:r>
              <a:rPr lang="ru-RU" sz="2000" dirty="0" smtClean="0"/>
              <a:t>	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03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2996952"/>
            <a:ext cx="4752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Times New Roman"/>
                <a:ea typeface="Calibri"/>
              </a:rPr>
              <a:t>   </a:t>
            </a:r>
            <a:r>
              <a:rPr lang="ru-RU" sz="2800" dirty="0" smtClean="0">
                <a:solidFill>
                  <a:schemeClr val="bg1"/>
                </a:solidFill>
                <a:latin typeface="Times New Roman"/>
                <a:ea typeface="Calibri"/>
              </a:rPr>
              <a:t>И</a:t>
            </a:r>
            <a:r>
              <a:rPr lang="ru-RU" sz="3200" dirty="0" smtClean="0">
                <a:solidFill>
                  <a:schemeClr val="bg1"/>
                </a:solidFill>
                <a:latin typeface="Times New Roman"/>
                <a:ea typeface="Calibri"/>
              </a:rPr>
              <a:t>гры: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/>
                <a:ea typeface="Calibri"/>
              </a:rPr>
              <a:t> - «</a:t>
            </a:r>
            <a:r>
              <a:rPr lang="ru-RU" sz="3200" dirty="0">
                <a:solidFill>
                  <a:schemeClr val="bg1"/>
                </a:solidFill>
                <a:latin typeface="Times New Roman"/>
                <a:ea typeface="Calibri"/>
              </a:rPr>
              <a:t>Подскажи словечко</a:t>
            </a:r>
            <a:r>
              <a:rPr lang="ru-RU" sz="3200" dirty="0" smtClean="0">
                <a:solidFill>
                  <a:schemeClr val="bg1"/>
                </a:solidFill>
                <a:latin typeface="Times New Roman"/>
                <a:ea typeface="Calibri"/>
              </a:rPr>
              <a:t>»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/>
                <a:ea typeface="Calibri"/>
              </a:rPr>
              <a:t>- «</a:t>
            </a:r>
            <a:r>
              <a:rPr lang="ru-RU" sz="3200" dirty="0">
                <a:solidFill>
                  <a:schemeClr val="bg1"/>
                </a:solidFill>
                <a:latin typeface="Times New Roman"/>
                <a:ea typeface="Calibri"/>
              </a:rPr>
              <a:t>Закончи пословицу</a:t>
            </a:r>
            <a:r>
              <a:rPr lang="ru-RU" sz="3200" dirty="0" smtClean="0">
                <a:solidFill>
                  <a:schemeClr val="bg1"/>
                </a:solidFill>
                <a:latin typeface="Times New Roman"/>
                <a:ea typeface="Calibri"/>
              </a:rPr>
              <a:t>»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/>
                <a:ea typeface="Calibri"/>
              </a:rPr>
              <a:t> - «</a:t>
            </a:r>
            <a:r>
              <a:rPr lang="ru-RU" sz="3200" dirty="0">
                <a:solidFill>
                  <a:schemeClr val="bg1"/>
                </a:solidFill>
                <a:latin typeface="Times New Roman"/>
                <a:ea typeface="Calibri"/>
              </a:rPr>
              <a:t>Отгадай пословицу</a:t>
            </a:r>
            <a:r>
              <a:rPr lang="ru-RU" sz="3200" dirty="0" smtClean="0">
                <a:solidFill>
                  <a:schemeClr val="bg1"/>
                </a:solidFill>
                <a:latin typeface="Times New Roman"/>
                <a:ea typeface="Calibri"/>
              </a:rPr>
              <a:t>»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/>
                <a:ea typeface="Calibri"/>
              </a:rPr>
              <a:t>- «</a:t>
            </a:r>
            <a:r>
              <a:rPr lang="ru-RU" sz="3200" dirty="0">
                <a:solidFill>
                  <a:schemeClr val="bg1"/>
                </a:solidFill>
                <a:latin typeface="Times New Roman"/>
                <a:ea typeface="Calibri"/>
              </a:rPr>
              <a:t>Отгадай пословицу по данному слову</a:t>
            </a:r>
            <a:r>
              <a:rPr lang="ru-RU" sz="3200" dirty="0" smtClean="0">
                <a:solidFill>
                  <a:schemeClr val="bg1"/>
                </a:solidFill>
                <a:latin typeface="Times New Roman"/>
                <a:ea typeface="Calibri"/>
              </a:rPr>
              <a:t>»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08" y="116632"/>
            <a:ext cx="431482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203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2" y="33652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995" y="549547"/>
            <a:ext cx="7848872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А – стратегия </a:t>
            </a:r>
            <a:r>
              <a:rPr lang="ru-RU" b="1" u="sng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«черепахи</a:t>
            </a:r>
            <a:r>
              <a:rPr lang="ru-RU" u="sng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»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положительное: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никогда не теряют цель; </a:t>
            </a: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отрицательное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стратегия ухода от конфликта и проблем под «панцирь». В сложной ситуации не сможет спасать.</a:t>
            </a:r>
            <a:endParaRPr lang="ru-RU" sz="1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Б – стратегия </a:t>
            </a:r>
            <a:r>
              <a:rPr lang="ru-RU" b="1" u="sng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«акулы»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положительное: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могут вывести коллектив из сложной ситуации; силовая стратегия решения конфликта. </a:t>
            </a: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Отрицательное: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этих людей не волнует мнение людей. Главное – цель, а средства допустимы все.</a:t>
            </a:r>
            <a:endParaRPr lang="ru-RU" sz="1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 – стратегия </a:t>
            </a:r>
            <a:r>
              <a:rPr lang="ru-RU" b="1" u="sng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«медвежонка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» - </a:t>
            </a: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положительное: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стратегия сглаживания острых углов в конфликте, для них важны человеческие отношения; могут жертвовать собственной выгодой ради помощи ближнему. </a:t>
            </a: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Отрицательное: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эти люди могут забыть конечную цель своей деятельности.</a:t>
            </a:r>
            <a:endParaRPr lang="ru-RU" sz="1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Г – Стратегия </a:t>
            </a:r>
            <a:r>
              <a:rPr lang="ru-RU" b="1" u="sng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«лисы»- </a:t>
            </a: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положительное: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стратегия активного поиска компромисса. При этом поведении человек жертвует частью своей цели ради победы. Это энергичные деловые люди. </a:t>
            </a: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Отрицательным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является то, что данный человек может отойти от заповедей.</a:t>
            </a:r>
            <a:endParaRPr lang="ru-RU" sz="1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Д – стратегия </a:t>
            </a:r>
            <a:r>
              <a:rPr lang="ru-RU" b="1" u="sng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«совы»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положительное: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открытая и честная стратегия решения конфликта. </a:t>
            </a: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Отрицательное: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могут пожертвовать хорошими отношениями во имя выбранной цели.</a:t>
            </a:r>
            <a:endParaRPr lang="ru-RU" sz="1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5611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2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908720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"В воспитании человека важно добиваться, чтобы нравственные и моральные истины были не просто понятны, но и стали бы целью жизни каждого человека, предметом собственных стремлений и личного счастья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r>
              <a:rPr lang="ru-RU" sz="2800" dirty="0"/>
              <a:t> </a:t>
            </a:r>
            <a:endParaRPr lang="ru-RU" sz="2800" dirty="0" smtClean="0"/>
          </a:p>
          <a:p>
            <a:pPr algn="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Ф.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Свадковский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64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9" y="12576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m0-tub-ru.yandex.net/i?id=a5332c234ce76ef29a7a0b986343a8fd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76"/>
            <a:ext cx="40671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1796"/>
            <a:ext cx="36671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http://www.bookin.org.ru/book/34389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58975"/>
            <a:ext cx="2376264" cy="37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81345"/>
            <a:ext cx="2376264" cy="38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356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9" y="12576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908720"/>
            <a:ext cx="7488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bg1"/>
                </a:solidFill>
              </a:rPr>
              <a:t>Совесть - чувство </a:t>
            </a:r>
            <a:r>
              <a:rPr lang="ru-RU" sz="2800" i="1" dirty="0">
                <a:solidFill>
                  <a:schemeClr val="bg1"/>
                </a:solidFill>
              </a:rPr>
              <a:t>нравственной ответственности за свое поведение перед окружающими людьми, обществом. </a:t>
            </a:r>
            <a:endParaRPr lang="ru-RU" sz="28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Толковый словарь Ожегова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0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9" y="12576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/>
          <a:stretch/>
        </p:blipFill>
        <p:spPr bwMode="auto">
          <a:xfrm>
            <a:off x="25152" y="116632"/>
            <a:ext cx="9144000" cy="572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576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31"/>
            <a:ext cx="5045256" cy="378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dmin\Desktop\Новая папка\Остерская школа Пасхальные дни милосердия\Классные часы на тему «Светлое воскресенье»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437" y="3068959"/>
            <a:ext cx="4882489" cy="36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Новая папка\фото\фото 15.01\IMG_96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" y="3912274"/>
            <a:ext cx="3927634" cy="294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262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692696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osschool.edusite.ru/images/20140516_10294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15358"/>
            <a:ext cx="3024336" cy="385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 descr="C:\Users\Admin\Desktop\в комитет\Остерская школа Пасхальные дни милосердия\Экскурсия в Казанско-Пятницкую Александра Невского церковь, 9-11 классы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26076"/>
            <a:ext cx="572463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в комитет\на сайт экскурсии\церковь\IMG_2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87" y="151989"/>
            <a:ext cx="4484442" cy="298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76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osschool.edusite.ru/images/p227_20160119_131941_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" y="0"/>
            <a:ext cx="4852568" cy="400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Admin\Desktop\Новая папка\Остер школа Пасхальные дни милосердия\Мастер-класс по изготовлению пасхальных вербоче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55" y="3148274"/>
            <a:ext cx="4946301" cy="37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76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2" y="7273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842" y="1268760"/>
            <a:ext cx="82707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литературы одна цель-помочь человеку,</a:t>
            </a:r>
          </a:p>
          <a:p>
            <a:pPr algn="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дохнуть на него при чтении книги теплом и добром»</a:t>
            </a:r>
          </a:p>
          <a:p>
            <a:pPr algn="r"/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В.Распутин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16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osschool.edusite.ru/images/img_963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5749908" cy="4365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2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Новая папка\Остер школа Пасхальные дни милосердия\Литературный салон «Жизнь - это путь к себе или путь от себя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2" y="1412776"/>
            <a:ext cx="7610915" cy="427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51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Новая папка\100NIKON\Новая папка (2)\DSCN0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63" y="13111"/>
            <a:ext cx="5303044" cy="397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Новая папка\2015-2016 ШМИТОВАРАБОТА С РОДИТЕЛЯМИ\3 класс ПОСЕЩЕНИЕ ХРАМА\SAM_1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518" y="2933150"/>
            <a:ext cx="5256482" cy="394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66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osschool.edusite.ru/images/img_965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6768752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5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6096000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336" y="3228245"/>
            <a:ext cx="6461873" cy="362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1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374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6893" y="1196752"/>
            <a:ext cx="66967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«Повесть о житии и о храбрости благородного и великого князя Александра Невского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 должен быть не «маленьким» и не «лишним», не чиновником, не унтером, не попрыгуньей, не душечкой, не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Ионычем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Человеком»,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святого чувства в «Повести о Петре и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Февронии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Муромских»,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Шедевр Древнерусской литературы  «Повесть временных лет»»,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 басен Ивана Андреевича Крылова». </a:t>
            </a:r>
          </a:p>
        </p:txBody>
      </p:sp>
    </p:spTree>
    <p:extLst>
      <p:ext uri="{BB962C8B-B14F-4D97-AF65-F5344CB8AC3E}">
        <p14:creationId xmlns:p14="http://schemas.microsoft.com/office/powerpoint/2010/main" val="274251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64195"/>
            <a:ext cx="9793088" cy="733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Admin\Desktop\DSCN1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028498" cy="37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Новая папка\фото\Юля 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23" y="2765692"/>
            <a:ext cx="5108879" cy="38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650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14" y="-1402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90383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Users\Admin\Desktop\DSCN1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5214465" cy="391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DSCN1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3069581"/>
            <a:ext cx="4680012" cy="351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25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90383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70" y="903830"/>
            <a:ext cx="8902445" cy="562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1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14" y="-1402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90383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Admin\Desktop\DSCN1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1544" cy="37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DSCN12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408" y="3012810"/>
            <a:ext cx="4847584" cy="363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622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12844"/>
            <a:ext cx="77768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«Истоки» (А.В. Камкин, И.А. Кузьмин),</a:t>
            </a:r>
          </a:p>
          <a:p>
            <a:r>
              <a:rPr lang="ru-RU" dirty="0">
                <a:solidFill>
                  <a:schemeClr val="bg1"/>
                </a:solidFill>
              </a:rPr>
              <a:t> «Православная культура» Л.Л. Шевченко, </a:t>
            </a:r>
          </a:p>
          <a:p>
            <a:r>
              <a:rPr lang="ru-RU" dirty="0">
                <a:solidFill>
                  <a:schemeClr val="bg1"/>
                </a:solidFill>
              </a:rPr>
              <a:t>«Православная культура»   А.В. Бородиной.</a:t>
            </a:r>
          </a:p>
          <a:p>
            <a:r>
              <a:rPr lang="ru-RU" dirty="0">
                <a:solidFill>
                  <a:schemeClr val="bg1"/>
                </a:solidFill>
              </a:rPr>
              <a:t>Также использовали дополнительную литературу:</a:t>
            </a:r>
          </a:p>
          <a:p>
            <a:r>
              <a:rPr lang="ru-RU" dirty="0" err="1">
                <a:solidFill>
                  <a:schemeClr val="bg1"/>
                </a:solidFill>
              </a:rPr>
              <a:t>Ирзабеков</a:t>
            </a:r>
            <a:r>
              <a:rPr lang="ru-RU" dirty="0">
                <a:solidFill>
                  <a:schemeClr val="bg1"/>
                </a:solidFill>
              </a:rPr>
              <a:t>, Василий (Фазиль). Тайна русского языка. Заметки нерусского человека. – М. : </a:t>
            </a:r>
            <a:r>
              <a:rPr lang="ru-RU" dirty="0" err="1">
                <a:solidFill>
                  <a:schemeClr val="bg1"/>
                </a:solidFill>
              </a:rPr>
              <a:t>Даниловский</a:t>
            </a:r>
            <a:r>
              <a:rPr lang="ru-RU" dirty="0">
                <a:solidFill>
                  <a:schemeClr val="bg1"/>
                </a:solidFill>
              </a:rPr>
              <a:t> благовестник, 2009. – 200 с.</a:t>
            </a:r>
          </a:p>
          <a:p>
            <a:r>
              <a:rPr lang="ru-RU" dirty="0" err="1">
                <a:solidFill>
                  <a:schemeClr val="bg1"/>
                </a:solidFill>
              </a:rPr>
              <a:t>Катасонов</a:t>
            </a:r>
            <a:r>
              <a:rPr lang="ru-RU" dirty="0">
                <a:solidFill>
                  <a:schemeClr val="bg1"/>
                </a:solidFill>
              </a:rPr>
              <a:t>, В.Н. Христианство, наука, культура. – М. : Издательство ПСТГУ, 2005.</a:t>
            </a:r>
          </a:p>
          <a:p>
            <a:r>
              <a:rPr lang="ru-RU" dirty="0" err="1">
                <a:solidFill>
                  <a:schemeClr val="bg1"/>
                </a:solidFill>
              </a:rPr>
              <a:t>Крупин</a:t>
            </a:r>
            <a:r>
              <a:rPr lang="ru-RU" dirty="0">
                <a:solidFill>
                  <a:schemeClr val="bg1"/>
                </a:solidFill>
              </a:rPr>
              <a:t>, В.Н. Русские Святые. – М. : ООО Изд-во РОСМЭН-ПРЕСС, 2003.</a:t>
            </a:r>
          </a:p>
          <a:p>
            <a:r>
              <a:rPr lang="ru-RU" dirty="0">
                <a:solidFill>
                  <a:schemeClr val="bg1"/>
                </a:solidFill>
              </a:rPr>
              <a:t>Лихачев, Д.С. Русская культура. – М. : Искусство, 2000. – 438 с.</a:t>
            </a:r>
          </a:p>
          <a:p>
            <a:r>
              <a:rPr lang="ru-RU" dirty="0">
                <a:solidFill>
                  <a:schemeClr val="bg1"/>
                </a:solidFill>
              </a:rPr>
              <a:t>Маслов, Н.В. Толковый педагогический словарь : в 2 т. – М. : Самшит-</a:t>
            </a:r>
            <a:r>
              <a:rPr lang="ru-RU" dirty="0" err="1">
                <a:solidFill>
                  <a:schemeClr val="bg1"/>
                </a:solidFill>
              </a:rPr>
              <a:t>издат</a:t>
            </a:r>
            <a:r>
              <a:rPr lang="ru-RU" dirty="0">
                <a:solidFill>
                  <a:schemeClr val="bg1"/>
                </a:solidFill>
              </a:rPr>
              <a:t>, 2008. </a:t>
            </a:r>
          </a:p>
          <a:p>
            <a:r>
              <a:rPr lang="ru-RU" dirty="0">
                <a:solidFill>
                  <a:schemeClr val="bg1"/>
                </a:solidFill>
              </a:rPr>
              <a:t>Тростников, В.Н. Православная цивилизация: исторические корни и отличительные черты. – М. : Изд. дом Никиты Михалкова «Сибирский цирюльник», 2004. – 272 с.</a:t>
            </a:r>
          </a:p>
          <a:p>
            <a:r>
              <a:rPr lang="ru-RU" dirty="0">
                <a:solidFill>
                  <a:schemeClr val="bg1"/>
                </a:solidFill>
              </a:rPr>
              <a:t>Даль, В. Пословицы и поговорки русского народа. – СПб. : «Диамант», 1998.</a:t>
            </a:r>
          </a:p>
          <a:p>
            <a:r>
              <a:rPr lang="ru-RU" dirty="0">
                <a:solidFill>
                  <a:schemeClr val="bg1"/>
                </a:solidFill>
              </a:rPr>
              <a:t>Дунаев, М.М. Вера в горниле сомнений: Православие и русская литература в XVII-XX веках. – М. : Издательский Совет Русской Православной Церкви, 2002. – 1056 с.</a:t>
            </a:r>
          </a:p>
        </p:txBody>
      </p:sp>
    </p:spTree>
    <p:extLst>
      <p:ext uri="{BB962C8B-B14F-4D97-AF65-F5344CB8AC3E}">
        <p14:creationId xmlns:p14="http://schemas.microsoft.com/office/powerpoint/2010/main" val="3203203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14" y="-1402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90383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C:\Users\Admin\Documents\102NIKON\DSCN1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904656" cy="442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7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43" y="39829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2068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chemeClr val="bg1"/>
              </a:solidFill>
            </a:endParaRP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14308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9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31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776" y="1443841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52" y="1705451"/>
            <a:ext cx="7884454" cy="443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480" y="489734"/>
            <a:ext cx="8723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Интеллектуально-творческая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Папа, мама, я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читающая семья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53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43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90383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365495"/>
            <a:ext cx="720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«Есть много родов воспитания, но всех выше должно стоять образование нравственное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В.Г.Белинский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1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90383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628800"/>
            <a:ext cx="55081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…Воспитывать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душу и силу чувств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труднейшее из искусств,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сверхважнейшее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дело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Э.Асадов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14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thumbs.dreamstime.com/z/children-s-school-background-yellow-place-text-32952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t="-41" r="-380" b="8084"/>
          <a:stretch/>
        </p:blipFill>
        <p:spPr bwMode="auto">
          <a:xfrm>
            <a:off x="-44001" y="-1"/>
            <a:ext cx="9556165" cy="690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35213"/>
            <a:ext cx="7524328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Дарите доброту души</a:t>
            </a:r>
          </a:p>
          <a:p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все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чем-нибудь мечтаем.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Стремимся и хотим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достойно жить.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заповедь простую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забываем – 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другу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доброту души дарить.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Дарить слова,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 расположение,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Дарить дела, поддержку,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теплоту.</a:t>
            </a: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забота, уважение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заполняют 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пустоту.                   Дарить любовь,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веру, и надежду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Всем, кто отчаялся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жизненном пути.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звезды засияют им,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прежде,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станет дальше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легче им идти.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ничего в ответ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ожидайте,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Забудьте про корысть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 расчет.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душе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добра росток создайте,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пусть он ярким светом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зацветет.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Шемякин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Admin\Desktop\animaciya-lubov26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0411"/>
            <a:ext cx="355282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7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73" y="116632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79142"/>
            <a:ext cx="7920880" cy="343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4800" b="1" u="sng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библейские произведения</a:t>
            </a:r>
            <a:endParaRPr lang="ru-RU" sz="4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4800" b="1" u="sng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фольклор</a:t>
            </a:r>
            <a:r>
              <a:rPr lang="ru-RU" sz="48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4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4800" b="1" u="sng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древнерусская </a:t>
            </a:r>
            <a:r>
              <a:rPr lang="ru-RU" sz="4800" b="1" u="sng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литература</a:t>
            </a:r>
            <a:endParaRPr lang="ru-RU" sz="4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4800" b="1" u="sng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святочная </a:t>
            </a:r>
            <a:r>
              <a:rPr lang="ru-RU" sz="4800" b="1" u="sng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проза</a:t>
            </a:r>
            <a:r>
              <a:rPr lang="ru-RU" sz="48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48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3203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20688"/>
            <a:ext cx="763284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Ц</a:t>
            </a:r>
            <a:r>
              <a:rPr lang="x-none" sz="2000" b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ел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и</a:t>
            </a:r>
            <a:r>
              <a:rPr lang="x-none" sz="2000" b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ru-RU" sz="1600" b="1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 передача от поколения к поколению нравственных и эстетических традиций русской и мировой культуры, что способствует формированию и воспитанию личности;</a:t>
            </a:r>
            <a:endParaRPr lang="ru-RU" sz="16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x-none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возможность эстетического и этического самоопределения;</a:t>
            </a:r>
            <a:endParaRPr lang="ru-RU" sz="16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x-none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формирование гражданской позиции и национально-культурной идентичности (способности осознанного отнесения себя к родной культуре)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; </a:t>
            </a:r>
            <a:endParaRPr lang="ru-RU" sz="16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x-none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развитие способности обучающегося к адекватному восприятию и пониманию смысла различных литературных произведений и самостоятельному истолкованию прочитанного в устной и письменной форме;</a:t>
            </a:r>
            <a:endParaRPr lang="ru-RU" sz="16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x-none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развитие потребности в осмыслении прочитанного; </a:t>
            </a:r>
            <a:endParaRPr lang="ru-RU" sz="16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x-none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формирование художественного вкуса. </a:t>
            </a:r>
            <a:endParaRPr lang="ru-RU" sz="16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6031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20688"/>
            <a:ext cx="7632848" cy="358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558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20688"/>
            <a:ext cx="7632848" cy="358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14363"/>
            <a:ext cx="7962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39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20688"/>
            <a:ext cx="7632848" cy="358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 descr="http://images.myshared.ru/4/220502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r="24097"/>
          <a:stretch/>
        </p:blipFill>
        <p:spPr bwMode="auto">
          <a:xfrm>
            <a:off x="1835696" y="571500"/>
            <a:ext cx="522316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839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школьная доска зеле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" y="0"/>
            <a:ext cx="9151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51" y="836712"/>
            <a:ext cx="799288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/>
                <a:ea typeface="Calibri"/>
              </a:rPr>
              <a:t>-</a:t>
            </a:r>
            <a:r>
              <a:rPr lang="ru-RU" sz="2800" dirty="0">
                <a:solidFill>
                  <a:schemeClr val="bg1"/>
                </a:solidFill>
                <a:latin typeface="Times New Roman"/>
                <a:ea typeface="Calibri"/>
              </a:rPr>
              <a:t>  чтение фрагментов произведений древнерусской словесности в сопоставлении с историческими сочинениями;</a:t>
            </a:r>
            <a:br>
              <a:rPr lang="ru-RU" sz="2800" dirty="0">
                <a:solidFill>
                  <a:schemeClr val="bg1"/>
                </a:solidFill>
                <a:latin typeface="Times New Roman"/>
                <a:ea typeface="Calibri"/>
              </a:rPr>
            </a:br>
            <a:r>
              <a:rPr lang="ru-RU" sz="2800" dirty="0" smtClean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-</a:t>
            </a:r>
            <a:r>
              <a:rPr lang="ru-RU" sz="28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  слушание текстов в чтении учителя на древнерусском языке с комментированием;</a:t>
            </a:r>
            <a:br>
              <a:rPr lang="ru-RU" sz="28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/>
                <a:ea typeface="Calibri"/>
              </a:rPr>
              <a:t>-</a:t>
            </a:r>
            <a:r>
              <a:rPr lang="ru-RU" sz="2800" dirty="0">
                <a:solidFill>
                  <a:schemeClr val="bg1"/>
                </a:solidFill>
                <a:latin typeface="Times New Roman"/>
                <a:ea typeface="Calibri"/>
              </a:rPr>
              <a:t>  </a:t>
            </a:r>
            <a:r>
              <a:rPr lang="ru-RU" sz="2800" dirty="0" smtClean="0">
                <a:solidFill>
                  <a:schemeClr val="bg1"/>
                </a:solidFill>
                <a:latin typeface="Times New Roman"/>
                <a:ea typeface="Calibri"/>
              </a:rPr>
              <a:t>художественно-языковой </a:t>
            </a:r>
            <a:r>
              <a:rPr lang="ru-RU" sz="2800" dirty="0">
                <a:solidFill>
                  <a:schemeClr val="bg1"/>
                </a:solidFill>
                <a:latin typeface="Times New Roman"/>
                <a:ea typeface="Calibri"/>
              </a:rPr>
              <a:t>анализ произведений древнерусской литературы;</a:t>
            </a:r>
            <a:br>
              <a:rPr lang="ru-RU" sz="2800" dirty="0">
                <a:solidFill>
                  <a:schemeClr val="bg1"/>
                </a:solidFill>
                <a:latin typeface="Times New Roman"/>
                <a:ea typeface="Calibri"/>
              </a:rPr>
            </a:br>
            <a:r>
              <a:rPr lang="ru-RU" sz="2800" dirty="0" smtClean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-</a:t>
            </a:r>
            <a:r>
              <a:rPr lang="ru-RU" sz="28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  </a:t>
            </a:r>
            <a:r>
              <a:rPr lang="ru-RU" sz="2800" dirty="0" smtClean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самостоятельное </a:t>
            </a:r>
            <a:r>
              <a:rPr lang="ru-RU" sz="28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  <a:t>выборочное чтение детьми произведений древнерусской книжности с пересказом, заучиванием наизусть.</a:t>
            </a:r>
            <a:br>
              <a:rPr lang="ru-RU" sz="2800" dirty="0">
                <a:solidFill>
                  <a:schemeClr val="bg1">
                    <a:lumMod val="85000"/>
                  </a:schemeClr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 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2035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808</Words>
  <Application>Microsoft Office PowerPoint</Application>
  <PresentationFormat>Экран (4:3)</PresentationFormat>
  <Paragraphs>94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55</cp:revision>
  <dcterms:created xsi:type="dcterms:W3CDTF">2016-11-07T09:15:06Z</dcterms:created>
  <dcterms:modified xsi:type="dcterms:W3CDTF">2017-11-01T23:26:58Z</dcterms:modified>
</cp:coreProperties>
</file>