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80" r:id="rId4"/>
    <p:sldId id="279" r:id="rId5"/>
    <p:sldId id="286" r:id="rId6"/>
    <p:sldId id="278" r:id="rId7"/>
    <p:sldId id="277" r:id="rId8"/>
    <p:sldId id="276" r:id="rId9"/>
    <p:sldId id="275" r:id="rId10"/>
    <p:sldId id="274" r:id="rId11"/>
    <p:sldId id="273" r:id="rId12"/>
    <p:sldId id="287" r:id="rId13"/>
    <p:sldId id="272" r:id="rId14"/>
    <p:sldId id="289" r:id="rId15"/>
    <p:sldId id="282" r:id="rId16"/>
    <p:sldId id="288" r:id="rId17"/>
    <p:sldId id="271" r:id="rId18"/>
    <p:sldId id="269" r:id="rId19"/>
    <p:sldId id="26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10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89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72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93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378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7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5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93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1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75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0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8E5E0-91AC-4D8C-9E8A-6F0BF31EDDF5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D0E86-6E01-470C-9F65-4830881676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643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учитель 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15816" y="404664"/>
            <a:ext cx="6048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«Роль и место воспитательной системы класса в образовательной системе школы»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373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08012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07704" y="1772816"/>
            <a:ext cx="6264696" cy="3096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279097"/>
              </p:ext>
            </p:extLst>
          </p:nvPr>
        </p:nvGraphicFramePr>
        <p:xfrm>
          <a:off x="899592" y="1268760"/>
          <a:ext cx="7177142" cy="3744416"/>
        </p:xfrm>
        <a:graphic>
          <a:graphicData uri="http://schemas.openxmlformats.org/drawingml/2006/table">
            <a:tbl>
              <a:tblPr firstRow="1" firstCol="1" bandRow="1">
                <a:solidFill>
                  <a:schemeClr val="bg2">
                    <a:lumMod val="25000"/>
                  </a:schemeClr>
                </a:solidFill>
              </a:tblPr>
              <a:tblGrid>
                <a:gridCol w="1662531"/>
                <a:gridCol w="5514611"/>
              </a:tblGrid>
              <a:tr h="609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компоненты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элементы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600" b="1" dirty="0" err="1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индивидно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-групповой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классный руководитель;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учащиеся класса;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родители учащихся;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педагоги и другие взрослые, принимающие участие в воспитательном процессе и жизнедеятельности классного коллектива.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386415"/>
              </p:ext>
            </p:extLst>
          </p:nvPr>
        </p:nvGraphicFramePr>
        <p:xfrm>
          <a:off x="899592" y="1484784"/>
          <a:ext cx="7344815" cy="2313432"/>
        </p:xfrm>
        <a:graphic>
          <a:graphicData uri="http://schemas.openxmlformats.org/drawingml/2006/table">
            <a:tbl>
              <a:tblPr firstRow="1" firstCol="1" bandRow="1"/>
              <a:tblGrid>
                <a:gridCol w="1701371"/>
                <a:gridCol w="564344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компоненты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элементы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ценностно-ориентационный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ключевая идея замысла системы;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цель и задачи воспитания;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перспективы жизнедеятельности классного сообщества;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Принципы построения воспитательной системы </a:t>
                      </a:r>
                      <a:r>
                        <a:rPr lang="ru-RU" sz="1600" b="1" baseline="0" dirty="0" smtClean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и </a:t>
                      </a:r>
                      <a:r>
                        <a:rPr lang="ru-RU" sz="1600" b="1" dirty="0" smtClean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жизнедеятельности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</a:b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класса.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1556792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Формирование личностных результатов обучающихся посредством семейных </a:t>
            </a:r>
            <a:r>
              <a:rPr lang="ru-RU" sz="2800" dirty="0" smtClean="0">
                <a:solidFill>
                  <a:schemeClr val="bg1"/>
                </a:solidFill>
              </a:rPr>
              <a:t>ценностей</a:t>
            </a:r>
          </a:p>
          <a:p>
            <a:pPr algn="ctr"/>
            <a:endParaRPr lang="ru-RU" sz="2800" dirty="0" smtClean="0">
              <a:solidFill>
                <a:schemeClr val="bg1"/>
              </a:solidFill>
            </a:endParaRP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Формирование </a:t>
            </a:r>
            <a:r>
              <a:rPr lang="ru-RU" sz="2800" dirty="0">
                <a:solidFill>
                  <a:schemeClr val="bg1"/>
                </a:solidFill>
              </a:rPr>
              <a:t>духовно-нравственных ценностей младших школьников через систему воспитания в условиях ФГОС </a:t>
            </a:r>
            <a:r>
              <a:rPr lang="ru-RU" sz="2800" dirty="0" smtClean="0">
                <a:solidFill>
                  <a:schemeClr val="bg1"/>
                </a:solidFill>
              </a:rPr>
              <a:t>НОО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40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21438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822402"/>
              </p:ext>
            </p:extLst>
          </p:nvPr>
        </p:nvGraphicFramePr>
        <p:xfrm>
          <a:off x="1558858" y="908720"/>
          <a:ext cx="6613542" cy="3876673"/>
        </p:xfrm>
        <a:graphic>
          <a:graphicData uri="http://schemas.openxmlformats.org/drawingml/2006/table">
            <a:tbl>
              <a:tblPr firstRow="1" firstCol="1" bandRow="1"/>
              <a:tblGrid>
                <a:gridCol w="2676910"/>
                <a:gridCol w="3936632"/>
              </a:tblGrid>
              <a:tr h="3695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компоненты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элементы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3507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функционально-</a:t>
                      </a:r>
                      <a:r>
                        <a:rPr lang="ru-RU" sz="1600" b="1" dirty="0" err="1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деятельностный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системообразующий вид деятельности, формы и методы организации совместной деятельности и общения;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основные функции воспитательной системы;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педагогическое обеспечение жизнедеятельности классного сообщества.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743" y="39829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620688"/>
            <a:ext cx="78488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>
              <a:solidFill>
                <a:schemeClr val="bg1"/>
              </a:solidFill>
            </a:endParaRPr>
          </a:p>
          <a:p>
            <a:endParaRPr lang="ru-RU" sz="1400" dirty="0">
              <a:solidFill>
                <a:schemeClr val="bg1"/>
              </a:solidFill>
            </a:endParaRP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 </a:t>
            </a:r>
            <a:r>
              <a:rPr lang="ru-RU" sz="2800" dirty="0">
                <a:solidFill>
                  <a:schemeClr val="bg1"/>
                </a:solidFill>
              </a:rPr>
              <a:t>настоящее время  выделяют несколько ведущих функций классного руководителя: </a:t>
            </a:r>
          </a:p>
          <a:p>
            <a:pPr algn="ctr"/>
            <a:endParaRPr lang="ru-RU" sz="2800" dirty="0" smtClean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•</a:t>
            </a:r>
            <a:r>
              <a:rPr lang="ru-RU" sz="2800" dirty="0">
                <a:solidFill>
                  <a:schemeClr val="bg1"/>
                </a:solidFill>
              </a:rPr>
              <a:t>	«контролер</a:t>
            </a:r>
            <a:r>
              <a:rPr lang="ru-RU" sz="2800" dirty="0" smtClean="0">
                <a:solidFill>
                  <a:schemeClr val="bg1"/>
                </a:solidFill>
              </a:rPr>
              <a:t>» 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•</a:t>
            </a:r>
            <a:r>
              <a:rPr lang="ru-RU" sz="2800" dirty="0">
                <a:solidFill>
                  <a:schemeClr val="bg1"/>
                </a:solidFill>
              </a:rPr>
              <a:t>	«проводник по стране знаний</a:t>
            </a:r>
            <a:r>
              <a:rPr lang="ru-RU" sz="2800" dirty="0" smtClean="0">
                <a:solidFill>
                  <a:schemeClr val="bg1"/>
                </a:solidFill>
              </a:rPr>
              <a:t>» 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•</a:t>
            </a:r>
            <a:r>
              <a:rPr lang="ru-RU" sz="2800" dirty="0">
                <a:solidFill>
                  <a:schemeClr val="bg1"/>
                </a:solidFill>
              </a:rPr>
              <a:t>	«нравственный наставник</a:t>
            </a:r>
            <a:r>
              <a:rPr lang="ru-RU" sz="2800" dirty="0" smtClean="0">
                <a:solidFill>
                  <a:schemeClr val="bg1"/>
                </a:solidFill>
              </a:rPr>
              <a:t>» 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•</a:t>
            </a:r>
            <a:r>
              <a:rPr lang="ru-RU" sz="2800" dirty="0">
                <a:solidFill>
                  <a:schemeClr val="bg1"/>
                </a:solidFill>
              </a:rPr>
              <a:t>	«носитель культуры</a:t>
            </a:r>
            <a:r>
              <a:rPr lang="ru-RU" sz="2800" dirty="0" smtClean="0">
                <a:solidFill>
                  <a:schemeClr val="bg1"/>
                </a:solidFill>
              </a:rPr>
              <a:t>» 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•</a:t>
            </a:r>
            <a:r>
              <a:rPr lang="ru-RU" sz="2800" dirty="0">
                <a:solidFill>
                  <a:schemeClr val="bg1"/>
                </a:solidFill>
              </a:rPr>
              <a:t>	«старший товарищ</a:t>
            </a:r>
            <a:r>
              <a:rPr lang="ru-RU" sz="2800" dirty="0" smtClean="0">
                <a:solidFill>
                  <a:schemeClr val="bg1"/>
                </a:solidFill>
              </a:rPr>
              <a:t>» 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•</a:t>
            </a:r>
            <a:r>
              <a:rPr lang="ru-RU" sz="2800" dirty="0">
                <a:solidFill>
                  <a:schemeClr val="bg1"/>
                </a:solidFill>
              </a:rPr>
              <a:t>	«социальный </a:t>
            </a:r>
            <a:r>
              <a:rPr lang="ru-RU" sz="2800" dirty="0" smtClean="0">
                <a:solidFill>
                  <a:schemeClr val="bg1"/>
                </a:solidFill>
              </a:rPr>
              <a:t>педагог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•</a:t>
            </a:r>
            <a:r>
              <a:rPr lang="ru-RU" sz="2800" dirty="0">
                <a:solidFill>
                  <a:schemeClr val="bg1"/>
                </a:solidFill>
              </a:rPr>
              <a:t>	«</a:t>
            </a:r>
            <a:r>
              <a:rPr lang="ru-RU" sz="2800" dirty="0" err="1">
                <a:solidFill>
                  <a:schemeClr val="bg1"/>
                </a:solidFill>
              </a:rPr>
              <a:t>фасилитатор</a:t>
            </a:r>
            <a:r>
              <a:rPr lang="ru-RU" sz="2800" dirty="0" smtClean="0">
                <a:solidFill>
                  <a:schemeClr val="bg1"/>
                </a:solidFill>
              </a:rPr>
              <a:t>»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97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21438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371100"/>
              </p:ext>
            </p:extLst>
          </p:nvPr>
        </p:nvGraphicFramePr>
        <p:xfrm>
          <a:off x="1558858" y="908720"/>
          <a:ext cx="6613542" cy="3935706"/>
        </p:xfrm>
        <a:graphic>
          <a:graphicData uri="http://schemas.openxmlformats.org/drawingml/2006/table">
            <a:tbl>
              <a:tblPr firstRow="1" firstCol="1" bandRow="1"/>
              <a:tblGrid>
                <a:gridCol w="2676910"/>
                <a:gridCol w="3936632"/>
              </a:tblGrid>
              <a:tr h="3695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компоненты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элементы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3507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пространственно-временной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эмоционально-психологическая, духовно-нравственная и предметно-материальная среда жизнедеятельности и развития учащихся;</a:t>
                      </a:r>
                      <a:endParaRPr lang="ru-RU" sz="18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связи и отношения классного сообщества с другими общностями детей и взрослых;</a:t>
                      </a:r>
                      <a:endParaRPr lang="ru-RU" sz="18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место и роль класса в воспитательном пространстве образовательного учреждения;</a:t>
                      </a:r>
                      <a:endParaRPr lang="ru-RU" sz="1800" kern="1200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этапы развития воспитательной системы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531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73776" y="1443841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Основные этапы </a:t>
            </a:r>
            <a:r>
              <a:rPr lang="ru-RU" sz="2800" b="1" dirty="0">
                <a:solidFill>
                  <a:schemeClr val="bg1"/>
                </a:solidFill>
              </a:rPr>
              <a:t>в развитии воспитательной системы класса: 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- первый этап - проектирование системы;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- второй этап - становление системы;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- третий этап - стабильное функционирование системы;</a:t>
            </a:r>
          </a:p>
          <a:p>
            <a:pPr algn="ctr"/>
            <a:r>
              <a:rPr lang="ru-RU" sz="2800" dirty="0">
                <a:solidFill>
                  <a:schemeClr val="bg1"/>
                </a:solidFill>
              </a:rPr>
              <a:t>- четвертый этап - завершение функционирования или коренное об­новление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1004253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-364195"/>
            <a:ext cx="9793088" cy="733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923610"/>
              </p:ext>
            </p:extLst>
          </p:nvPr>
        </p:nvGraphicFramePr>
        <p:xfrm>
          <a:off x="827584" y="1555372"/>
          <a:ext cx="7200800" cy="2438268"/>
        </p:xfrm>
        <a:graphic>
          <a:graphicData uri="http://schemas.openxmlformats.org/drawingml/2006/table">
            <a:tbl>
              <a:tblPr firstRow="1" firstCol="1" bandRow="1"/>
              <a:tblGrid>
                <a:gridCol w="2160240"/>
                <a:gridCol w="5040560"/>
              </a:tblGrid>
              <a:tr h="407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компоненты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2" marR="45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элементы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2" marR="45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  <a:tr h="2017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диагностико</a:t>
                      </a: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-результативный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2" marR="45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критерии эффективности воспитательной системы;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методы и приемы изучения результативности воспитательной системы.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882" marR="458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514" y="-1402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903830"/>
            <a:ext cx="741682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bg1"/>
                </a:solidFill>
              </a:rPr>
              <a:t>Критерием </a:t>
            </a:r>
            <a:r>
              <a:rPr lang="ru-RU" sz="2800" b="1" i="1" dirty="0">
                <a:solidFill>
                  <a:schemeClr val="bg1"/>
                </a:solidFill>
              </a:rPr>
              <a:t>эффективности функционирования классной воспитатель­ной системы могут быть признаны следующие показатели</a:t>
            </a:r>
            <a:r>
              <a:rPr lang="ru-RU" sz="2800" dirty="0">
                <a:solidFill>
                  <a:schemeClr val="bg1"/>
                </a:solidFill>
              </a:rPr>
              <a:t>:</a:t>
            </a:r>
          </a:p>
          <a:p>
            <a:pPr lvl="0" algn="ctr"/>
            <a:endParaRPr lang="ru-RU" dirty="0" smtClean="0">
              <a:solidFill>
                <a:schemeClr val="bg1"/>
              </a:solidFill>
            </a:endParaRP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</a:rPr>
              <a:t>воспитанность </a:t>
            </a:r>
            <a:r>
              <a:rPr lang="ru-RU" sz="2400" dirty="0">
                <a:solidFill>
                  <a:schemeClr val="bg1"/>
                </a:solidFill>
              </a:rPr>
              <a:t>учащихся;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</a:rPr>
              <a:t>защищенность и комфортность ребенка в классе;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</a:rPr>
              <a:t>удовлетворенность учащихся и их родителей жизнедеятельностью в классе;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 err="1">
                <a:solidFill>
                  <a:schemeClr val="bg1"/>
                </a:solidFill>
              </a:rPr>
              <a:t>сформированность</a:t>
            </a:r>
            <a:r>
              <a:rPr lang="ru-RU" sz="2400" dirty="0">
                <a:solidFill>
                  <a:schemeClr val="bg1"/>
                </a:solidFill>
              </a:rPr>
              <a:t> классного коллектива;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</a:rPr>
              <a:t>репутация класса;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chemeClr val="bg1"/>
                </a:solidFill>
              </a:rPr>
              <a:t>проявление индивидуальности («лица») классной общности.</a:t>
            </a:r>
          </a:p>
        </p:txBody>
      </p:sp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9" y="474345"/>
            <a:ext cx="77048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Решение: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1.Принять к сведению и одобрить опыт работы классных руководителей </a:t>
            </a:r>
            <a:r>
              <a:rPr lang="ru-RU" dirty="0" err="1" smtClean="0">
                <a:solidFill>
                  <a:schemeClr val="bg1"/>
                </a:solidFill>
              </a:rPr>
              <a:t>Корзюковой</a:t>
            </a:r>
            <a:r>
              <a:rPr lang="ru-RU" dirty="0" smtClean="0">
                <a:solidFill>
                  <a:schemeClr val="bg1"/>
                </a:solidFill>
              </a:rPr>
              <a:t> В.В., </a:t>
            </a:r>
            <a:r>
              <a:rPr lang="ru-RU" dirty="0" err="1" smtClean="0">
                <a:solidFill>
                  <a:schemeClr val="bg1"/>
                </a:solidFill>
              </a:rPr>
              <a:t>Шмитовой</a:t>
            </a:r>
            <a:r>
              <a:rPr lang="ru-RU" dirty="0" smtClean="0">
                <a:solidFill>
                  <a:schemeClr val="bg1"/>
                </a:solidFill>
              </a:rPr>
              <a:t> Л.В., Климовой И.В. по моделированию и формированию воспитательной системы классов.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2.Для достижения более высоких результатов в воспитательной работе считать целесообразным использование системного подхода в деятельности классных руководителей.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3.Классным руководителям 1,5,7,8,9,10,11 классов , опираясь на полученные в ходе педагогического совета знания и опыт педагогов, начать работу по моделированию воспитательной системы классов.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4.Руководителю МО классных руководителей </a:t>
            </a:r>
            <a:r>
              <a:rPr lang="ru-RU" dirty="0" err="1" smtClean="0">
                <a:solidFill>
                  <a:schemeClr val="bg1"/>
                </a:solidFill>
              </a:rPr>
              <a:t>Бондаревой</a:t>
            </a:r>
            <a:r>
              <a:rPr lang="ru-RU" dirty="0" smtClean="0">
                <a:solidFill>
                  <a:schemeClr val="bg1"/>
                </a:solidFill>
              </a:rPr>
              <a:t> Т.В. в  январе 2016-2017 уч. года провести конкурс проектов воспитательных систем классов.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5.Бондаревой Т. В,, заместителю директора по ВР, ежегодно (в мае) проводить анализ деятельности классных руководителей по построению воспитательной системы классов.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62" y="7273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1484784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Воспитательная система   — комплекс воспитательных целей; людей, их реализующих в процессе целенаправленной деятельности; отношений, возникающих между её участниками; освоенная среда и управленческая деятельность по обеспечению жизнеспособности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9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82795" y="1755469"/>
            <a:ext cx="7200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Различают также понятие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 «система воспитательной работы» ,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которая является подсистемой  «воспитательной системы»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и под которой понимают комплекс мероприятий, адекватных поставленной цели. 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1772816"/>
            <a:ext cx="734481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2400" u="sng" dirty="0" smtClean="0">
                <a:solidFill>
                  <a:schemeClr val="bg1"/>
                </a:solidFill>
              </a:rPr>
              <a:t>По типу организации 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воспитательные системы </a:t>
            </a:r>
          </a:p>
          <a:p>
            <a:pPr algn="ctr"/>
            <a:endParaRPr lang="ru-RU" sz="3200" dirty="0" smtClean="0">
              <a:solidFill>
                <a:schemeClr val="bg1"/>
              </a:solidFill>
            </a:endParaRP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авторитарные    гуманистические </a:t>
            </a:r>
          </a:p>
          <a:p>
            <a:endParaRPr lang="ru-RU" dirty="0"/>
          </a:p>
          <a:p>
            <a:endParaRPr lang="ru-RU" dirty="0" smtClean="0"/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5076056" y="2749226"/>
            <a:ext cx="576064" cy="60776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3059832" y="2763545"/>
            <a:ext cx="432048" cy="59344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43608" y="620688"/>
            <a:ext cx="73448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Признаки гуманистических воспитательных систем:</a:t>
            </a:r>
            <a:endParaRPr lang="ru-RU" sz="2400" dirty="0">
              <a:solidFill>
                <a:schemeClr val="bg1"/>
              </a:solidFill>
            </a:endParaRPr>
          </a:p>
          <a:p>
            <a:pPr algn="ctr"/>
            <a:endParaRPr lang="ru-RU" sz="2000" dirty="0" smtClean="0">
              <a:solidFill>
                <a:schemeClr val="bg1"/>
              </a:solidFill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- </a:t>
            </a:r>
            <a:r>
              <a:rPr lang="ru-RU" sz="2000" dirty="0">
                <a:solidFill>
                  <a:schemeClr val="bg1"/>
                </a:solidFill>
              </a:rPr>
              <a:t>цели воспитательной системы являются личностно значимыми как для взрослых, так и для детей;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- </a:t>
            </a:r>
            <a:r>
              <a:rPr lang="ru-RU" sz="2000" dirty="0">
                <a:solidFill>
                  <a:schemeClr val="bg1"/>
                </a:solidFill>
              </a:rPr>
              <a:t>совместная жизнедеятельность педагогов, учащихся и родителей строится на основе гуманистических ценностей, </a:t>
            </a:r>
            <a:r>
              <a:rPr lang="ru-RU" sz="2000" dirty="0" err="1">
                <a:solidFill>
                  <a:schemeClr val="bg1"/>
                </a:solidFill>
              </a:rPr>
              <a:t>межсубъектного</a:t>
            </a:r>
            <a:r>
              <a:rPr lang="ru-RU" sz="2000" dirty="0">
                <a:solidFill>
                  <a:schemeClr val="bg1"/>
                </a:solidFill>
              </a:rPr>
              <a:t> взаимодействия, отношений взаимоуважения, доверия и доброжелательности;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- </a:t>
            </a:r>
            <a:r>
              <a:rPr lang="ru-RU" sz="2000" dirty="0">
                <a:solidFill>
                  <a:schemeClr val="bg1"/>
                </a:solidFill>
              </a:rPr>
              <a:t>педагогическая деятельность направлена на обеспечение условий для проявления и развития индивидуальности и </a:t>
            </a:r>
            <a:r>
              <a:rPr lang="ru-RU" sz="2000" dirty="0" err="1">
                <a:solidFill>
                  <a:schemeClr val="bg1"/>
                </a:solidFill>
              </a:rPr>
              <a:t>субъетности</a:t>
            </a:r>
            <a:r>
              <a:rPr lang="ru-RU" sz="2000" dirty="0">
                <a:solidFill>
                  <a:schemeClr val="bg1"/>
                </a:solidFill>
              </a:rPr>
              <a:t> личности ребенка;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</a:rPr>
              <a:t>- </a:t>
            </a:r>
            <a:r>
              <a:rPr lang="ru-RU" sz="2000" dirty="0">
                <a:solidFill>
                  <a:schemeClr val="bg1"/>
                </a:solidFill>
              </a:rPr>
              <a:t>взрослые и дети испытывают чувства защищенности, комфортности, удовлетворенности жизнедеятельностью в учебном заведении.</a:t>
            </a:r>
          </a:p>
          <a:p>
            <a:pPr algn="ctr"/>
            <a:endParaRPr lang="ru-RU" sz="2000" dirty="0"/>
          </a:p>
          <a:p>
            <a:pPr algn="ctr"/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603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6751" y="836712"/>
            <a:ext cx="799288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  <a:p>
            <a:r>
              <a:rPr lang="ru-RU" sz="2800" dirty="0" smtClean="0">
                <a:solidFill>
                  <a:schemeClr val="bg1"/>
                </a:solidFill>
              </a:rPr>
              <a:t>Развитие воспитательной системы - педагогически управляемый процесс, в котором равноправно участвуют педагогический и детский коллективы. </a:t>
            </a:r>
          </a:p>
          <a:p>
            <a:endParaRPr lang="ru-RU" sz="2800" dirty="0">
              <a:solidFill>
                <a:schemeClr val="bg1"/>
              </a:solidFill>
            </a:endParaRPr>
          </a:p>
          <a:p>
            <a:r>
              <a:rPr lang="ru-RU" sz="2800" dirty="0" smtClean="0">
                <a:solidFill>
                  <a:schemeClr val="bg1"/>
                </a:solidFill>
              </a:rPr>
              <a:t>Основным  критерием педагогической целесообразности воспитательной системы является самочувствие ребёнка, его личностное развитие и умение педагогического коллектива наилучшим образом организовывать воспитательный процесс.</a:t>
            </a:r>
          </a:p>
        </p:txBody>
      </p:sp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15616" y="766732"/>
            <a:ext cx="727280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•</a:t>
            </a:r>
            <a:r>
              <a:rPr lang="ru-RU" dirty="0" smtClean="0"/>
              <a:t>	</a:t>
            </a:r>
            <a:r>
              <a:rPr lang="ru-RU" sz="2000" dirty="0" smtClean="0">
                <a:solidFill>
                  <a:schemeClr val="bg1"/>
                </a:solidFill>
              </a:rPr>
              <a:t>ребенок, являясь сложной целостной системой, должен развиваться в условиях целостного интегрированного воспитательного процесса, в котором все компоненты максимально взаимосвязаны;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•	воспитательная система класса - это благоприятная среда жизнедеятельности и развития ребенка, эффективно содействующая его личностному росту;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•	системный подход позволяет классному руководителю рационально распределить свои усилия при организации воспитательного процесса в классе;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•	в процессе построения воспитательной системы формируется «лицо» класса, его неповторимый облик, что имеет немаловажное значение в развитии индивидуальности членов классного сообщества;</a:t>
            </a:r>
          </a:p>
          <a:p>
            <a:r>
              <a:rPr lang="ru-RU" sz="2000" dirty="0" smtClean="0">
                <a:solidFill>
                  <a:schemeClr val="bg1"/>
                </a:solidFill>
              </a:rPr>
              <a:t>•	воспитательная система класса позволяет расширить диапазон педагогического влияния на детей и процесс их развития.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1124744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Воспитательная  система класса  - это комплекс  взаимодействующих компонентов,  взаимосвязь и интеграция которых обусловливает  формирование  благоприятных условий для жизнедеятельности и развития членов классного сообщества.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школьная доска зеле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1514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 rot="10800000" flipV="1">
            <a:off x="683566" y="590491"/>
            <a:ext cx="756084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Воспитательная система класса   как   сложное   социально-педагогическое явление состоит из  компонентов:</a:t>
            </a:r>
          </a:p>
          <a:p>
            <a:pPr algn="ctr"/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- </a:t>
            </a:r>
            <a:r>
              <a:rPr lang="ru-RU" sz="2800" dirty="0" err="1" smtClean="0">
                <a:solidFill>
                  <a:schemeClr val="bg1"/>
                </a:solidFill>
              </a:rPr>
              <a:t>индивидно</a:t>
            </a:r>
            <a:r>
              <a:rPr lang="ru-RU" sz="2800" dirty="0" smtClean="0">
                <a:solidFill>
                  <a:schemeClr val="bg1"/>
                </a:solidFill>
              </a:rPr>
              <a:t>-групповой;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- ценностно-ориентационный;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- функционально-</a:t>
            </a:r>
            <a:r>
              <a:rPr lang="ru-RU" sz="2800" dirty="0" err="1" smtClean="0">
                <a:solidFill>
                  <a:schemeClr val="bg1"/>
                </a:solidFill>
              </a:rPr>
              <a:t>деятельностный</a:t>
            </a:r>
            <a:r>
              <a:rPr lang="ru-RU" sz="2800" dirty="0" smtClean="0">
                <a:solidFill>
                  <a:schemeClr val="bg1"/>
                </a:solidFill>
              </a:rPr>
              <a:t>;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- пространственно-временной;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- </a:t>
            </a:r>
            <a:r>
              <a:rPr lang="ru-RU" sz="2800" dirty="0" err="1" smtClean="0">
                <a:solidFill>
                  <a:schemeClr val="bg1"/>
                </a:solidFill>
              </a:rPr>
              <a:t>диагностико</a:t>
            </a:r>
            <a:r>
              <a:rPr lang="ru-RU" sz="2800" dirty="0" smtClean="0">
                <a:solidFill>
                  <a:schemeClr val="bg1"/>
                </a:solidFill>
              </a:rPr>
              <a:t>-результативный.</a:t>
            </a:r>
          </a:p>
          <a:p>
            <a:pPr algn="ctr"/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569</Words>
  <Application>Microsoft Office PowerPoint</Application>
  <PresentationFormat>Экран (4:3)</PresentationFormat>
  <Paragraphs>105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23</cp:revision>
  <dcterms:created xsi:type="dcterms:W3CDTF">2016-11-07T09:15:06Z</dcterms:created>
  <dcterms:modified xsi:type="dcterms:W3CDTF">2017-12-02T17:20:13Z</dcterms:modified>
</cp:coreProperties>
</file>