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70" r:id="rId2"/>
    <p:sldMasterId id="2147483984" r:id="rId3"/>
    <p:sldMasterId id="2147483996" r:id="rId4"/>
    <p:sldMasterId id="2147484008" r:id="rId5"/>
    <p:sldMasterId id="2147484018" r:id="rId6"/>
    <p:sldMasterId id="2147484030" r:id="rId7"/>
    <p:sldMasterId id="2147484041" r:id="rId8"/>
  </p:sldMasterIdLst>
  <p:handoutMasterIdLst>
    <p:handoutMasterId r:id="rId33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7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3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65E0-BC81-43F1-8F95-786D79AE98D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1972D-3D66-4D76-9BFD-7462DC616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654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6639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1292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0294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1329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5967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4261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5313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3084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1679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9648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5638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05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64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000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39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973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39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85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33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636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546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7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980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0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7FA6-54CB-47E9-927B-1AE788258E8C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447C-E864-4DA1-856E-8B465A4E8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146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6890-9EFA-41BC-8670-E80E1E5C5BB0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9015-CCD4-40AB-A58D-F256E8470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568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23A0-9177-4383-A54D-A92A8BDFC3E6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4D8E-0EF4-4FAD-9606-6D3B0A614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307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E45F-C82E-4B5D-96C4-2491BBA392D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8E27-8427-4877-BF68-0C2DF7C96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09A7-B3A1-43A9-9483-591D41F2D026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B18E-3A81-4394-9E6B-681E34DCF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698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2743-825C-4749-940C-A66F77B11B79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F0F9-7C9A-4EC9-96E1-303D176B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265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8D63-11BE-49A2-BD09-51FD92894090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D0F7-B067-4DC9-BAE4-E3E668B5D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925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A94B-5398-4E1C-9218-70FB9430624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02E13-E0FF-4201-8A76-3458EA0C3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800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80E6-FC29-4AF6-B132-EFCB5D77E1DD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113B-93F3-4CEE-B74D-C13FBB4CE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897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6D3D-28F0-4851-9AD3-DAC7FDAEB418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9F20-49DC-4878-900A-D37A367DB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75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04D8-1DCB-4CD9-999C-A14EE8C6C694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AD43-1E85-49A7-90AD-1AB553837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052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14289"/>
            <a:ext cx="7429520" cy="1071571"/>
          </a:xfrm>
          <a:noFill/>
          <a:ln>
            <a:noFill/>
            <a:miter lim="800000"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0" kern="1200" cap="none" spc="0" dirty="0">
                <a:ln w="18415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rgbClr val="FFFF00"/>
                      </a:gs>
                    </a:gsLst>
                    <a:lin ang="5100000" scaled="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143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2285992"/>
            <a:ext cx="6043610" cy="1752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i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1564-FE34-40D9-9DBB-39F788976065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B31D-72A8-4F77-B5A4-AE9797FA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638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78" y="1600200"/>
            <a:ext cx="764386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BC62-E241-4A70-B854-A5FADF566043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9F6D-A825-465F-92EA-4C7290635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344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788B-50C2-4CEA-9D14-020F46C7EF4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85B0-07C2-4B49-A602-3F63FB621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34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8AF0-2DCD-423B-A69A-2693447EBE8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1CE4-066F-499A-AF4C-290914AF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428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1FB1-8638-4961-93FD-14E3B518D7A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3894-378F-46DF-BAAF-574CD196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38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CFF5-89BA-4B64-86B3-9E7483EEF5B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3AF-5037-4106-93CC-A374A44B8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193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E8C2-D113-4074-B316-A0E321D39B5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4865-9D81-4640-A9F6-D2E26DD0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96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AFC8-2948-4DCD-A52A-1E679415FC5D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45A4-5113-4EAE-A9F1-8FA16C14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546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4E64-57C3-4FCD-9CB4-F145803042F7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F8FB-DF25-4DCE-86A7-CE1098C9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93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4B5A-E0D5-4812-9FC3-7D5CF45D68EB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DCC-6201-4E7B-A587-9D99B2F3E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802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0203-AA19-4066-B3BA-1852EA79BD3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27C5-AEA4-48D3-B32E-B519BDD0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80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BC8C-BD85-40F7-9DF8-80D202D18AF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4FF86-BA10-492B-A117-71FADC782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376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1784-5B5C-44E9-92C7-DAFA5176AAC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EB06-4C44-4EFE-B38F-75660F13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B885-AF1B-4E04-A858-9F2C073D737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0FF6-B641-4EC9-B8E1-5F4D6FE9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8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D103-C341-4E99-B2F0-E7DE8FF718E7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E725-6757-4C53-AAF3-59FA6583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385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A019-B20F-4D84-A922-8AB1EC6AD5A0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54A7-CE27-4DAF-A8D1-0873AC880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94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89C6-EF37-4B0C-9101-1B5185A2A683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5549-2090-437B-A384-65C90ECE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111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756B-C4D8-47A5-814A-489297D8AEA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F979-8C2D-4FB7-B83B-51E2DD49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740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7D1ED-7B5E-4742-B934-DB73AE8206D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3C41-57F7-4A7B-A540-51C03C1A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389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EF46-5126-4A03-AA2D-4028E2BD9FB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9179-A34C-4D1E-8570-F9FDD93AE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358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0B12-0D67-4A9E-8CB4-6EC2CC698B3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6622-D41B-40D9-A536-C19937ACC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532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08E-2A6F-4F27-9D79-2425BAD67AC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A049-1615-4879-8DF6-A42ED4774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076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B942-9915-405A-B7A0-55F8834E6C15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C574-A122-4C6F-B899-BC31A80C4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3B23-102E-4501-A0EA-9EF3C7FBD5C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0193-69EE-4758-AE8B-40736183C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881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61D9-C4DE-4639-B397-F5F795A95988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FC7B-9AB6-4DB7-A9AD-4FEA50BA0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930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C739-C443-433B-B4CB-ADA5E05BC1AD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5786-7523-4BD8-B0EF-01FA8F236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20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B3A4-54BF-4E29-8184-9B1A9F6BAA65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B537-C298-4C85-AD25-408166B0E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50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1C26-0389-4294-B8F7-4D2E765A3D1C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0461-7875-4825-935C-BDD4FAF2E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630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BA2F-66DF-4253-897D-7663DF51386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D86-DECC-4356-88E0-EB9B0372D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387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740-1CD5-4864-9E7D-696F6C223DF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5BA4-6452-41CC-89D9-2A707BE7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80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6D87-2FD3-4F29-AE91-11D372F15816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B226-019B-4DD1-B7A8-418DFEEE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014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857B-FFE3-4859-85D2-479E3AA9C70B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764A-4F3B-476D-B29C-EACA22C90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512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15B4-579E-44C6-8840-6EDA005CF365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631C-13E3-41CC-AFB3-E4899E9CC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6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9A-AD87-47AE-8A0C-8723C838373F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9F90-1B7C-4663-A08C-173F1CA4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377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75A3-EE90-45E1-AFE3-87D9B0E0F34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281F-7F3A-4C84-96F8-DA39E25DA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121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0A3-3084-474D-A09D-61DE7EDA9252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84F0-B08F-43B1-AA00-981B5EC42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764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D2D7-8DC0-48CB-994E-E447606C0D03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0F26-55D8-4188-9114-F5F876500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729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9893-8611-4FEB-B720-7BC8FAC61837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67F3-1736-4125-A0E2-D5DAABDCF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616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584A-CE79-47BA-AF8D-803A21D0F73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4871-E1AA-4EED-8D86-24D3FC2F8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8790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2882-9C93-4373-93C7-2803190F1971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7E9F-E9FC-41B4-A066-A989719F3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35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C720-529F-4FF2-A002-1A1F41659308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6CA7-BE13-47D5-9EB5-B7B2B508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4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8BDE6849-47DD-4A30-B08E-A5F87EECD959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4F40A592-0491-4B84-8A86-1412F883B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873D97-3C74-4320-B608-AAEE9942689E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8C5EBB-CB0C-4521-8622-72DAA41A1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71525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chemeClr val="bg1">
                  <a:alpha val="77000"/>
                </a:schemeClr>
              </a:gs>
              <a:gs pos="70000">
                <a:schemeClr val="accent3">
                  <a:lumMod val="60000"/>
                  <a:lumOff val="40000"/>
                  <a:alpha val="23000"/>
                </a:schemeClr>
              </a:gs>
            </a:gsLst>
            <a:lin ang="0" scaled="1"/>
          </a:gradFill>
          <a:ln w="6350" cap="flat"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D652B-79DB-4AA3-AB81-0CCD079E219A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FF367-7CF0-4835-A40E-5DDDF294E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785950" y="1357298"/>
            <a:ext cx="7358082" cy="1588"/>
          </a:xfrm>
          <a:prstGeom prst="line">
            <a:avLst/>
          </a:prstGeom>
          <a:ln>
            <a:gradFill flip="none" rotWithShape="1">
              <a:gsLst>
                <a:gs pos="0">
                  <a:srgbClr val="DDEBCF">
                    <a:alpha val="8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ln w="18415" cmpd="sng"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rgbClr val="FFFF00"/>
                </a:gs>
              </a:gsLst>
              <a:lin ang="5100000" scaled="0"/>
            </a:gradFill>
            <a:prstDash val="solid"/>
          </a:ln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114300">
              <a:schemeClr val="accent3">
                <a:lumMod val="50000"/>
              </a:scheme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800" i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9427F0-43F2-4969-A95D-4E5D7DFA7247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8655A-9D73-4887-AAC4-9DCE85CB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726BF-2849-4726-BCD3-38A992C41CA3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63DC8-B502-499F-A6FD-DBD8C7D4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A4574-FB1C-4844-9852-6D9E806CFD39}" type="datetimeFigureOut">
              <a:rPr lang="ru-RU"/>
              <a:pPr>
                <a:defRPr/>
              </a:pPr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56D83-A8B6-4CB8-81E0-F9B090D6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8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429520" cy="3574751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Внеклассное мероприятие по математике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«Гонка за лидером»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437112"/>
            <a:ext cx="5400600" cy="1752600"/>
          </a:xfrm>
        </p:spPr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/>
              <a:t>		</a:t>
            </a:r>
            <a:r>
              <a:rPr lang="ru-RU" b="1" dirty="0" smtClean="0"/>
              <a:t>7 </a:t>
            </a:r>
            <a:r>
              <a:rPr lang="ru-RU" b="1" dirty="0" smtClean="0"/>
              <a:t> </a:t>
            </a:r>
            <a:r>
              <a:rPr lang="ru-RU" b="1" dirty="0" smtClean="0"/>
              <a:t>класс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br>
              <a:rPr lang="ru-RU" sz="5300" b="1" dirty="0"/>
            </a:br>
            <a:endParaRPr lang="ru-RU" sz="53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 smtClean="0"/>
                  <a:t>Решите уравнение: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4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𝟖</m:t>
                                </m:r>
                              </m:sup>
                            </m:sSup>
                            <m:r>
                              <a:rPr lang="ru-RU" sz="40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  <m:t>(х</m:t>
                                </m:r>
                              </m:e>
                              <m:sup>
                                <m: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4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4000" b="1" i="1" smtClean="0">
                                    <a:latin typeface="Cambria Math"/>
                                  </a:rPr>
                                  <m:t>𝟏𝟓</m:t>
                                </m:r>
                              </m:sup>
                            </m:sSup>
                            <m:r>
                              <a:rPr lang="ru-RU" sz="40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ru-RU" sz="40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4000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4000" b="1" i="1" smtClean="0">
                        <a:latin typeface="Cambria Math"/>
                      </a:rPr>
                      <m:t>=</m:t>
                    </m:r>
                    <m:r>
                      <a:rPr lang="ru-RU" sz="40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ru-RU" sz="4000" b="1" dirty="0" smtClean="0"/>
                  <a:t> </a:t>
                </a:r>
              </a:p>
              <a:p>
                <a:pPr marL="0" indent="0">
                  <a:buNone/>
                </a:pPr>
                <a:endParaRPr lang="ru-RU" sz="40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33" t="-1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8244408" y="5661248"/>
            <a:ext cx="576064" cy="648072"/>
          </a:xfrm>
          <a:prstGeom prst="curved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190080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ru-RU" sz="2800" dirty="0"/>
              <a:t>На коврике изображено 7 роз. Требуется тремя прямыми линиями разрезать коврик на 7 частей, каждая из которых содержала бы по одной розе.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3645024"/>
            <a:ext cx="5256584" cy="295232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61301"/>
            <a:ext cx="696547" cy="6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536" y="3677239"/>
            <a:ext cx="650132" cy="6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541" y="4902408"/>
            <a:ext cx="462835" cy="4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98821"/>
            <a:ext cx="684069" cy="6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814" y="5486146"/>
            <a:ext cx="607902" cy="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203" y="5995477"/>
            <a:ext cx="607902" cy="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123" y="5731597"/>
            <a:ext cx="696547" cy="6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4048" y="3569984"/>
            <a:ext cx="3096344" cy="30993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765814" y="3429000"/>
            <a:ext cx="3614498" cy="316835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59304" y="5403565"/>
            <a:ext cx="58681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5477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1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061" y="1556793"/>
            <a:ext cx="7643866" cy="10801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ru-RU" dirty="0" smtClean="0"/>
              <a:t>Решите уравнение: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2631569"/>
              </p:ext>
            </p:extLst>
          </p:nvPr>
        </p:nvGraphicFramePr>
        <p:xfrm>
          <a:off x="3347864" y="2564904"/>
          <a:ext cx="4176464" cy="1630810"/>
        </p:xfrm>
        <a:graphic>
          <a:graphicData uri="http://schemas.openxmlformats.org/presentationml/2006/ole">
            <p:oleObj spid="_x0000_s5140" name="Формула" r:id="rId5" imgW="1002865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1905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4. Решите </a:t>
            </a:r>
            <a:r>
              <a:rPr lang="ru-RU" dirty="0"/>
              <a:t>систему уравнений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3199070"/>
              </p:ext>
            </p:extLst>
          </p:nvPr>
        </p:nvGraphicFramePr>
        <p:xfrm>
          <a:off x="3347864" y="2420888"/>
          <a:ext cx="2090142" cy="1760120"/>
        </p:xfrm>
        <a:graphic>
          <a:graphicData uri="http://schemas.openxmlformats.org/presentationml/2006/ole">
            <p:oleObj spid="_x0000_s6160" name="Формула" r:id="rId3" imgW="723600" imgH="609480" progId="Equation.3">
              <p:embed/>
            </p:oleObj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>
            <a:off x="2987824" y="2420888"/>
            <a:ext cx="288032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145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36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/>
              <a:t>Одна сторона треугольника в 2 раза меньше другой стороны и на 3 см меньше третьей. Найдите стороны треугольника, если его периметр равен 31 см.</a:t>
            </a:r>
          </a:p>
          <a:p>
            <a:pPr marL="0" lvl="0" indent="0">
              <a:buNone/>
            </a:pPr>
            <a:endParaRPr lang="ru-RU" b="1" dirty="0"/>
          </a:p>
        </p:txBody>
      </p:sp>
      <p:pic>
        <p:nvPicPr>
          <p:cNvPr id="71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59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34" y="1628801"/>
            <a:ext cx="7643866" cy="4320479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/>
              <a:t>6. </a:t>
            </a:r>
            <a:r>
              <a:rPr lang="ru-RU" b="1" dirty="0"/>
              <a:t>Катер прошел некоторое расстояние против течения реки за 4 ч, а то же самое расстояние по течению реки – на 30 мин быстрее. Найдите собственную скорость катера, если скорость течения реки равна 2,4 км/ч.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8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63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34" y="1628801"/>
            <a:ext cx="7643866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/>
              <a:t>Найдите решение системы: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710231"/>
              </p:ext>
            </p:extLst>
          </p:nvPr>
        </p:nvGraphicFramePr>
        <p:xfrm>
          <a:off x="3707904" y="2564904"/>
          <a:ext cx="2088232" cy="2175242"/>
        </p:xfrm>
        <a:graphic>
          <a:graphicData uri="http://schemas.openxmlformats.org/presentationml/2006/ole">
            <p:oleObj spid="_x0000_s9231" name="Формула" r:id="rId3" imgW="609480" imgH="634680" progId="Equation.3">
              <p:embed/>
            </p:oleObj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>
            <a:off x="3275856" y="2636912"/>
            <a:ext cx="288032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515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Заморочки </a:t>
            </a:r>
            <a:r>
              <a:rPr lang="ru-RU" sz="5300" b="1" dirty="0"/>
              <a:t>из бочки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298092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8. </a:t>
            </a:r>
            <a:r>
              <a:rPr lang="ru-RU" dirty="0"/>
              <a:t>Мальчик на вопрос о том, сколько лет ему и его отцу, ответил так: «Вместе нам 44 года. Через 2 года отец будет старше меня  в 3 раза. Сосчитайте, сколько лет каждому из нас сейчас».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38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Темная лошадка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(</a:t>
            </a:r>
            <a:r>
              <a:rPr lang="ru-RU" dirty="0"/>
              <a:t>10 баллов) Историк XX века </a:t>
            </a:r>
            <a:r>
              <a:rPr lang="ru-RU" dirty="0" err="1"/>
              <a:t>Роуз</a:t>
            </a:r>
            <a:r>
              <a:rPr lang="ru-RU" dirty="0"/>
              <a:t> сказал: «Это задушевная беседа без слов, лихорадочная активность, триумф и трагедия, надежда и отчаяние, жизнь и смерть, поэзия и наука, Древний Восток и современная Европа». </a:t>
            </a:r>
          </a:p>
          <a:p>
            <a:pPr lvl="0"/>
            <a:r>
              <a:rPr lang="ru-RU" dirty="0"/>
              <a:t>(9 баллов) Источник множества интересных математических задач. Термины из этой области можно встретить в литературе по комбинаторике, программированию, кибернетике. 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191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Темная лошадка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(8 баллов) Родина – Индия. Возраст – XV столетий. Имя изобретателя неизвестно. Древнее старинное название- чатуранга. </a:t>
            </a:r>
          </a:p>
          <a:p>
            <a:pPr lvl="0"/>
            <a:r>
              <a:rPr lang="ru-RU" dirty="0"/>
              <a:t>(6 баллов) Уроженец Праги по имени </a:t>
            </a:r>
            <a:r>
              <a:rPr lang="ru-RU" dirty="0" err="1"/>
              <a:t>Стейниц</a:t>
            </a:r>
            <a:r>
              <a:rPr lang="ru-RU" dirty="0"/>
              <a:t> первым прославил свое имя в связи с этой игрой. </a:t>
            </a:r>
            <a:endParaRPr lang="ru-RU" dirty="0" smtClean="0"/>
          </a:p>
          <a:p>
            <a:pPr lvl="0"/>
            <a:r>
              <a:rPr lang="ru-RU" dirty="0"/>
              <a:t>(4 балла) Это постоянный спорт</a:t>
            </a:r>
          </a:p>
          <a:p>
            <a:pPr marL="0" lvl="0" indent="0">
              <a:buNone/>
            </a:pPr>
            <a:r>
              <a:rPr lang="ru-RU" dirty="0"/>
              <a:t> «двух К». 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1"/>
            <a:ext cx="5635072" cy="3124944"/>
          </a:xfrm>
        </p:spPr>
        <p:txBody>
          <a:bodyPr/>
          <a:lstStyle/>
          <a:p>
            <a:r>
              <a:rPr lang="ru-RU" dirty="0" smtClean="0"/>
              <a:t>Разминка</a:t>
            </a:r>
          </a:p>
          <a:p>
            <a:r>
              <a:rPr lang="ru-RU" dirty="0"/>
              <a:t>Дальше, дальше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Заморочки из бочки</a:t>
            </a:r>
          </a:p>
          <a:p>
            <a:r>
              <a:rPr lang="ru-RU" dirty="0"/>
              <a:t>Темная лошадка</a:t>
            </a:r>
          </a:p>
          <a:p>
            <a:r>
              <a:rPr lang="ru-RU" dirty="0" smtClean="0"/>
              <a:t>Гонка за лидером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16230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Темная лошадка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(</a:t>
            </a:r>
            <a:r>
              <a:rPr lang="ru-RU" dirty="0"/>
              <a:t>3 балла) Это дворцовая жизнь в миниатюре. </a:t>
            </a:r>
          </a:p>
          <a:p>
            <a:pPr lvl="0"/>
            <a:r>
              <a:rPr lang="ru-RU" dirty="0"/>
              <a:t>(2 балла) Эта игра </a:t>
            </a:r>
            <a:r>
              <a:rPr lang="ru-RU" dirty="0" smtClean="0"/>
              <a:t>связана </a:t>
            </a:r>
            <a:r>
              <a:rPr lang="ru-RU" dirty="0"/>
              <a:t>с населенным пунктом. </a:t>
            </a:r>
          </a:p>
          <a:p>
            <a:pPr lvl="0"/>
            <a:r>
              <a:rPr lang="ru-RU" dirty="0"/>
              <a:t>(1 балл) </a:t>
            </a:r>
            <a:r>
              <a:rPr lang="ru-RU" dirty="0" smtClean="0"/>
              <a:t> 	На </a:t>
            </a:r>
            <a:r>
              <a:rPr lang="ru-RU" dirty="0"/>
              <a:t>квадратиках доски</a:t>
            </a:r>
          </a:p>
          <a:p>
            <a:pPr marL="0" indent="0">
              <a:buNone/>
            </a:pPr>
            <a:r>
              <a:rPr lang="ru-RU" dirty="0" smtClean="0"/>
              <a:t>			Короли </a:t>
            </a:r>
            <a:r>
              <a:rPr lang="ru-RU" dirty="0"/>
              <a:t>свели полки.</a:t>
            </a:r>
          </a:p>
          <a:p>
            <a:pPr marL="0" indent="0">
              <a:buNone/>
            </a:pPr>
            <a:r>
              <a:rPr lang="ru-RU" dirty="0" smtClean="0"/>
              <a:t>			Нет </a:t>
            </a:r>
            <a:r>
              <a:rPr lang="ru-RU" dirty="0"/>
              <a:t>для боя у полков</a:t>
            </a:r>
          </a:p>
          <a:p>
            <a:pPr marL="0" indent="0">
              <a:buNone/>
            </a:pPr>
            <a:r>
              <a:rPr lang="ru-RU" dirty="0" smtClean="0"/>
              <a:t>			Ни </a:t>
            </a:r>
            <a:r>
              <a:rPr lang="ru-RU" dirty="0"/>
              <a:t>патронов, ни штыков.</a:t>
            </a:r>
          </a:p>
          <a:p>
            <a:endParaRPr lang="ru-RU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9223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4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Темная лошадка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(</a:t>
            </a:r>
            <a:r>
              <a:rPr lang="ru-RU" dirty="0"/>
              <a:t>10 баллов) Год рождения игры – 1974. Изобретатель – архитектор, преподаватель вуза.</a:t>
            </a:r>
          </a:p>
          <a:p>
            <a:pPr lvl="0"/>
            <a:r>
              <a:rPr lang="ru-RU" dirty="0"/>
              <a:t> (9 баллов) Если играть без системы, то для достижения цели требуются миллионы лет. </a:t>
            </a:r>
          </a:p>
          <a:p>
            <a:pPr lvl="0"/>
            <a:r>
              <a:rPr lang="ru-RU" dirty="0"/>
              <a:t>(8 баллов) Используя определенную систему, можно достичь цели за 23 секунды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4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0"/>
            <a:ext cx="7643866" cy="48531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(6 </a:t>
            </a:r>
            <a:r>
              <a:rPr lang="ru-RU" dirty="0" smtClean="0"/>
              <a:t>баллов) </a:t>
            </a:r>
            <a:r>
              <a:rPr lang="ru-RU" dirty="0"/>
              <a:t>Эта игра – наглядное пособие по алгебре, комбинаторике, программированию. </a:t>
            </a:r>
          </a:p>
          <a:p>
            <a:pPr lvl="0"/>
            <a:r>
              <a:rPr lang="ru-RU" dirty="0"/>
              <a:t>(4 балла) Игру называют «игрой столетия». Она полезный спутник в дальней дороге. </a:t>
            </a:r>
          </a:p>
          <a:p>
            <a:pPr lvl="0"/>
            <a:r>
              <a:rPr lang="ru-RU" dirty="0"/>
              <a:t>(3 балла) Внешний вид – правильный многогранник. </a:t>
            </a:r>
          </a:p>
          <a:p>
            <a:pPr lvl="0"/>
            <a:r>
              <a:rPr lang="ru-RU" dirty="0"/>
              <a:t>(2 балла) Состоит из 27 одинаковых разноцветных кубиков шести цветов. </a:t>
            </a:r>
          </a:p>
          <a:p>
            <a:pPr lvl="0"/>
            <a:r>
              <a:rPr lang="ru-RU" dirty="0"/>
              <a:t>(1 балл) Игра носит имя автора.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9690" y="366690"/>
            <a:ext cx="7715304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 spc="0">
                <a:ln w="18415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rgbClr val="FFFF00"/>
                      </a:gs>
                    </a:gsLst>
                    <a:lin ang="5100000" scaled="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143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/>
              <a:t>Темная лошадка</a:t>
            </a:r>
            <a:endParaRPr lang="ru-RU" sz="4800" b="1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622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0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Гонка за лидером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Вопросы последнего гейма сначала задаются команде, которая проигрывает. </a:t>
            </a:r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/>
              <a:t>на ответы - 1 минута. Если команда не знает ответа, то просит следующий вопрос. </a:t>
            </a:r>
            <a:endParaRPr lang="ru-RU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вопросов будет </a:t>
            </a:r>
            <a:r>
              <a:rPr lang="ru-RU" dirty="0" smtClean="0"/>
              <a:t>зачитано, </a:t>
            </a:r>
            <a:r>
              <a:rPr lang="ru-RU" dirty="0"/>
              <a:t>зависит только от команды.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88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235061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     </a:t>
            </a:r>
            <a:r>
              <a:rPr lang="ru-RU" sz="5400" b="1" dirty="0" smtClean="0"/>
              <a:t>Спасибо за игру!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406791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Разгадай ребус: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Показатель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74178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0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Разминка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906" y="1563973"/>
            <a:ext cx="7643866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Разгадай ребус: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Ордината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77711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38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Разминка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078" y="1600201"/>
            <a:ext cx="7643866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Разгадай ребус: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Циркуль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77809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90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Дальше</a:t>
            </a:r>
            <a:r>
              <a:rPr lang="ru-RU" b="1" dirty="0"/>
              <a:t>, дальше…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Каждой команде задается 15 вопросов, на которые ученики отвечают без обсуждения. </a:t>
            </a:r>
            <a:r>
              <a:rPr lang="ru-RU" b="1" dirty="0" smtClean="0"/>
              <a:t>Ответ </a:t>
            </a:r>
            <a:r>
              <a:rPr lang="ru-RU" b="1" dirty="0"/>
              <a:t>может быть только один. </a:t>
            </a:r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команда отвечает неверно, право ответить на этот вопрос переходит к команде соперников. </a:t>
            </a:r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/>
              <a:t>каждый правильный ответ на свой вопрос команда получает 2 балла, за каждый правильный ответ на вопрос соперников команда получает 1 балл.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077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Заморочки </a:t>
            </a:r>
            <a:r>
              <a:rPr lang="ru-RU" b="1" dirty="0"/>
              <a:t>из бочки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1"/>
            <a:ext cx="7075232" cy="2044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Иногда </a:t>
            </a:r>
            <a:r>
              <a:rPr lang="ru-RU" dirty="0"/>
              <a:t>заумные вопросы</a:t>
            </a:r>
            <a:br>
              <a:rPr lang="ru-RU" dirty="0"/>
            </a:br>
            <a:r>
              <a:rPr lang="ru-RU" dirty="0" smtClean="0"/>
              <a:t>	Встречаются </a:t>
            </a:r>
            <a:r>
              <a:rPr lang="ru-RU" dirty="0"/>
              <a:t>на жизненном пути.</a:t>
            </a:r>
            <a:br>
              <a:rPr lang="ru-RU" dirty="0"/>
            </a:br>
            <a:r>
              <a:rPr lang="ru-RU" dirty="0" smtClean="0"/>
              <a:t>	Но </a:t>
            </a:r>
            <a:r>
              <a:rPr lang="ru-RU" dirty="0"/>
              <a:t>если взяться всей </a:t>
            </a:r>
            <a:r>
              <a:rPr lang="ru-RU" dirty="0" smtClean="0"/>
              <a:t>командой,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Решение </a:t>
            </a:r>
            <a:r>
              <a:rPr lang="ru-RU" dirty="0"/>
              <a:t>легко найти.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647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Заморочки </a:t>
            </a:r>
            <a:r>
              <a:rPr lang="ru-RU" b="1" dirty="0"/>
              <a:t>из бочки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В мешочке находится 9 бочонков. Каждому бочонку соответствует задача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Команды по очереди вытаскивают бочонок и слушают условие задачи. </a:t>
            </a:r>
            <a:endParaRPr lang="ru-RU" b="1" dirty="0" smtClean="0"/>
          </a:p>
          <a:p>
            <a:pPr algn="just"/>
            <a:r>
              <a:rPr lang="ru-RU" b="1" dirty="0" smtClean="0"/>
              <a:t>На </a:t>
            </a:r>
            <a:r>
              <a:rPr lang="ru-RU" b="1" dirty="0"/>
              <a:t>обдумывание дается </a:t>
            </a:r>
            <a:r>
              <a:rPr lang="ru-RU" b="1" dirty="0" smtClean="0"/>
              <a:t>2 минуты, </a:t>
            </a:r>
            <a:r>
              <a:rPr lang="ru-RU" b="1" dirty="0"/>
              <a:t>затем команда дает ответ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За правильный ответ команда получает 3 балла. Если же ответ неверный, то право ответа переходит другой команде, которая может получить дополнительно только 1 балл. </a:t>
            </a:r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этом гейме у команд есть возможность испытать удачу, задачи соответствуют только 8 бочонкам, а если вытащенный бочонок с номером 9, то команда без решения зарабатывает 3 балла.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9421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Заморочки из </a:t>
            </a:r>
            <a:r>
              <a:rPr lang="ru-RU" b="1" dirty="0" smtClean="0"/>
              <a:t>бочки</a:t>
            </a:r>
            <a:endParaRPr lang="ru-RU" dirty="0"/>
          </a:p>
        </p:txBody>
      </p:sp>
      <p:sp>
        <p:nvSpPr>
          <p:cNvPr id="5" name="Восьмиугольник 4">
            <a:hlinkClick r:id="rId2" action="ppaction://hlinksldjump"/>
          </p:cNvPr>
          <p:cNvSpPr/>
          <p:nvPr/>
        </p:nvSpPr>
        <p:spPr>
          <a:xfrm>
            <a:off x="4042792" y="2187419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1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7499176" y="1922390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3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5862099" y="1507177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2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Восьмиугольник 7">
            <a:hlinkClick r:id="rId5" action="ppaction://hlinksldjump"/>
          </p:cNvPr>
          <p:cNvSpPr/>
          <p:nvPr/>
        </p:nvSpPr>
        <p:spPr>
          <a:xfrm>
            <a:off x="4772811" y="5182344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7</a:t>
            </a:r>
            <a:endParaRPr lang="ru-RU" sz="5400" dirty="0"/>
          </a:p>
        </p:txBody>
      </p:sp>
      <p:sp>
        <p:nvSpPr>
          <p:cNvPr id="9" name="Восьмиугольник 8"/>
          <p:cNvSpPr/>
          <p:nvPr/>
        </p:nvSpPr>
        <p:spPr>
          <a:xfrm>
            <a:off x="7075242" y="5085184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6" action="ppaction://hlinksldjump"/>
              </a:rPr>
              <a:t>8</a:t>
            </a:r>
            <a:endParaRPr lang="ru-RU" sz="5400" dirty="0"/>
          </a:p>
        </p:txBody>
      </p:sp>
      <p:sp>
        <p:nvSpPr>
          <p:cNvPr id="10" name="Восьмиугольник 9"/>
          <p:cNvSpPr/>
          <p:nvPr/>
        </p:nvSpPr>
        <p:spPr>
          <a:xfrm>
            <a:off x="5871592" y="3573016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7" action="ppaction://hlinksldjump"/>
              </a:rPr>
              <a:t>5</a:t>
            </a:r>
            <a:endParaRPr lang="ru-RU" sz="5400" dirty="0"/>
          </a:p>
        </p:txBody>
      </p:sp>
      <p:sp>
        <p:nvSpPr>
          <p:cNvPr id="11" name="Восьмиугольник 10"/>
          <p:cNvSpPr/>
          <p:nvPr/>
        </p:nvSpPr>
        <p:spPr>
          <a:xfrm>
            <a:off x="3322906" y="3742021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8" action="ppaction://hlinksldjump"/>
              </a:rPr>
              <a:t>4</a:t>
            </a:r>
            <a:endParaRPr lang="ru-RU" sz="5400" dirty="0"/>
          </a:p>
        </p:txBody>
      </p:sp>
      <p:sp>
        <p:nvSpPr>
          <p:cNvPr id="12" name="Восьмиугольник 11"/>
          <p:cNvSpPr/>
          <p:nvPr/>
        </p:nvSpPr>
        <p:spPr>
          <a:xfrm>
            <a:off x="7956376" y="3312448"/>
            <a:ext cx="914400" cy="914400"/>
          </a:xfrm>
          <a:prstGeom prst="octagon">
            <a:avLst/>
          </a:prstGeom>
          <a:pattFill prst="divot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hlinkClick r:id="rId9" action="ppaction://hlinksldjump"/>
              </a:rPr>
              <a:t>6</a:t>
            </a:r>
            <a:endParaRPr lang="ru-RU" sz="5400" dirty="0"/>
          </a:p>
        </p:txBody>
      </p:sp>
      <p:sp>
        <p:nvSpPr>
          <p:cNvPr id="13" name="Стрелка вниз 12">
            <a:hlinkClick r:id="rId10" action="ppaction://hlinksldjump"/>
          </p:cNvPr>
          <p:cNvSpPr/>
          <p:nvPr/>
        </p:nvSpPr>
        <p:spPr>
          <a:xfrm>
            <a:off x="8413576" y="5877272"/>
            <a:ext cx="622920" cy="79208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3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2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35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480</TotalTime>
  <Words>674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Тема31</vt:lpstr>
      <vt:lpstr>Тема12</vt:lpstr>
      <vt:lpstr>Тема13</vt:lpstr>
      <vt:lpstr>Тема3</vt:lpstr>
      <vt:lpstr>Тема36</vt:lpstr>
      <vt:lpstr>Тема14</vt:lpstr>
      <vt:lpstr>Тема35</vt:lpstr>
      <vt:lpstr>Тема11</vt:lpstr>
      <vt:lpstr>Формула</vt:lpstr>
      <vt:lpstr>Внеклассное мероприятие по математике  «Гонка за лидером»</vt:lpstr>
      <vt:lpstr>План:</vt:lpstr>
      <vt:lpstr>Разминка </vt:lpstr>
      <vt:lpstr>Разминка </vt:lpstr>
      <vt:lpstr>Разминка </vt:lpstr>
      <vt:lpstr> Дальше, дальше… </vt:lpstr>
      <vt:lpstr> Заморочки из бочки </vt:lpstr>
      <vt:lpstr> Заморочки из бочки </vt:lpstr>
      <vt:lpstr>Заморочки из бочки</vt:lpstr>
      <vt:lpstr> Заморочки из бочки </vt:lpstr>
      <vt:lpstr> Заморочки из бочки </vt:lpstr>
      <vt:lpstr> Заморочки из бочки </vt:lpstr>
      <vt:lpstr> Заморочки из бочки </vt:lpstr>
      <vt:lpstr> Заморочки из бочки </vt:lpstr>
      <vt:lpstr> Заморочки из бочки </vt:lpstr>
      <vt:lpstr> Заморочки из бочки </vt:lpstr>
      <vt:lpstr> Заморочки из бочки </vt:lpstr>
      <vt:lpstr>Темная лошадка</vt:lpstr>
      <vt:lpstr>Темная лошадка</vt:lpstr>
      <vt:lpstr>Темная лошадка</vt:lpstr>
      <vt:lpstr>Темная лошадка</vt:lpstr>
      <vt:lpstr>Слайд 22</vt:lpstr>
      <vt:lpstr>Гонка за лидером</vt:lpstr>
      <vt:lpstr>     Спасибо за игру!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rt</cp:lastModifiedBy>
  <cp:revision>35</cp:revision>
  <cp:lastPrinted>2017-02-13T07:44:03Z</cp:lastPrinted>
  <dcterms:created xsi:type="dcterms:W3CDTF">2011-03-01T20:00:58Z</dcterms:created>
  <dcterms:modified xsi:type="dcterms:W3CDTF">2018-01-16T19:02:56Z</dcterms:modified>
</cp:coreProperties>
</file>