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36" r:id="rId2"/>
    <p:sldId id="335" r:id="rId3"/>
    <p:sldId id="256" r:id="rId4"/>
    <p:sldId id="319" r:id="rId5"/>
    <p:sldId id="320" r:id="rId6"/>
    <p:sldId id="321" r:id="rId7"/>
    <p:sldId id="322" r:id="rId8"/>
    <p:sldId id="323" r:id="rId9"/>
    <p:sldId id="298" r:id="rId10"/>
    <p:sldId id="324" r:id="rId11"/>
    <p:sldId id="325" r:id="rId12"/>
    <p:sldId id="326" r:id="rId13"/>
    <p:sldId id="333" r:id="rId14"/>
    <p:sldId id="327" r:id="rId15"/>
    <p:sldId id="328" r:id="rId16"/>
    <p:sldId id="329" r:id="rId17"/>
    <p:sldId id="330" r:id="rId18"/>
    <p:sldId id="331" r:id="rId19"/>
    <p:sldId id="332" r:id="rId20"/>
    <p:sldId id="302" r:id="rId21"/>
    <p:sldId id="303" r:id="rId22"/>
    <p:sldId id="304" r:id="rId23"/>
    <p:sldId id="305" r:id="rId24"/>
    <p:sldId id="268" r:id="rId25"/>
    <p:sldId id="310" r:id="rId26"/>
    <p:sldId id="311" r:id="rId27"/>
    <p:sldId id="269" r:id="rId28"/>
    <p:sldId id="270" r:id="rId29"/>
    <p:sldId id="271" r:id="rId30"/>
    <p:sldId id="272" r:id="rId31"/>
    <p:sldId id="273" r:id="rId32"/>
    <p:sldId id="274" r:id="rId33"/>
    <p:sldId id="276" r:id="rId34"/>
    <p:sldId id="278" r:id="rId35"/>
    <p:sldId id="279" r:id="rId36"/>
    <p:sldId id="280" r:id="rId37"/>
    <p:sldId id="334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8D25"/>
    <a:srgbClr val="FEC8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5"/>
    <p:restoredTop sz="94662"/>
  </p:normalViewPr>
  <p:slideViewPr>
    <p:cSldViewPr snapToGrid="0" snapToObjects="1">
      <p:cViewPr varScale="1">
        <p:scale>
          <a:sx n="31" d="100"/>
          <a:sy n="31" d="100"/>
        </p:scale>
        <p:origin x="-126" y="-24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3476501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un9-2.userapi.com/c857216/v857216823/f863b/JN0t4EXmt1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122" y="438239"/>
            <a:ext cx="22753046" cy="1194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1644254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метапрезентация_графика_раздел_01.pdf" descr="метапрезентация_графика_раздел_01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5999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Что такое Яндекс.Учебник"/>
          <p:cNvSpPr txBox="1"/>
          <p:nvPr/>
        </p:nvSpPr>
        <p:spPr>
          <a:xfrm>
            <a:off x="388657" y="3837463"/>
            <a:ext cx="14798746" cy="2851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10700"/>
              </a:lnSpc>
              <a:defRPr sz="10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86134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метапрезентация_графика_разделитель_02.pdf" descr="метапрезентация_графика_разделитель_02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Для учителей начальной школы с автоматической проверкой и мгновенной обратной связью для ребёнка.…"/>
          <p:cNvSpPr txBox="1"/>
          <p:nvPr/>
        </p:nvSpPr>
        <p:spPr>
          <a:xfrm>
            <a:off x="8356600" y="454613"/>
            <a:ext cx="14080203" cy="6177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Для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учителей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начальной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школы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автоматической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проверкой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мгновенной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обратной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связью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для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ребёнка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позволяет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учителю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экономить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время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рутине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работать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индивидуальными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траекториями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каждого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ребёнка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</p:txBody>
      </p:sp>
      <p:sp>
        <p:nvSpPr>
          <p:cNvPr id="167" name="Что такое 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69" name="Бесплатный сервис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Бесплатный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сервис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</a:p>
        </p:txBody>
      </p:sp>
      <p:sp>
        <p:nvSpPr>
          <p:cNvPr id="12" name="Август 2019">
            <a:extLst>
              <a:ext uri="{FF2B5EF4-FFF2-40B4-BE49-F238E27FC236}">
                <a16:creationId xmlns="" xmlns:a16="http://schemas.microsoft.com/office/drawing/2014/main" id="{5578E749-60CC-A14F-8D93-87EC19B3ABB5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3" name="Slide Number">
            <a:extLst>
              <a:ext uri="{FF2B5EF4-FFF2-40B4-BE49-F238E27FC236}">
                <a16:creationId xmlns="" xmlns:a16="http://schemas.microsoft.com/office/drawing/2014/main" id="{DA76BA33-4E89-454D-9378-7D198CF7A3C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11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1E7DD6-C8E2-2A43-AF95-CCC10855735C}"/>
              </a:ext>
            </a:extLst>
          </p:cNvPr>
          <p:cNvSpPr/>
          <p:nvPr/>
        </p:nvSpPr>
        <p:spPr>
          <a:xfrm>
            <a:off x="8924024" y="1963960"/>
            <a:ext cx="7793999" cy="36000"/>
          </a:xfrm>
          <a:prstGeom prst="rect">
            <a:avLst/>
          </a:prstGeom>
          <a:solidFill>
            <a:srgbClr val="FEC82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43627040-B2D5-0742-8963-A4A9DD6F18EE}"/>
              </a:ext>
            </a:extLst>
          </p:cNvPr>
          <p:cNvSpPr/>
          <p:nvPr/>
        </p:nvSpPr>
        <p:spPr>
          <a:xfrm>
            <a:off x="17478291" y="1963960"/>
            <a:ext cx="3348000" cy="36000"/>
          </a:xfrm>
          <a:prstGeom prst="rect">
            <a:avLst/>
          </a:prstGeom>
          <a:solidFill>
            <a:srgbClr val="FEC82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F2795FC-C5CE-2547-9BD4-EBF5B26BDA5E}"/>
              </a:ext>
            </a:extLst>
          </p:cNvPr>
          <p:cNvSpPr/>
          <p:nvPr/>
        </p:nvSpPr>
        <p:spPr>
          <a:xfrm>
            <a:off x="8425092" y="5010571"/>
            <a:ext cx="2988000" cy="36000"/>
          </a:xfrm>
          <a:prstGeom prst="rect">
            <a:avLst/>
          </a:prstGeom>
          <a:solidFill>
            <a:srgbClr val="FEC82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CA318B8-9379-9441-BCA2-7AE31F407783}"/>
              </a:ext>
            </a:extLst>
          </p:cNvPr>
          <p:cNvSpPr/>
          <p:nvPr/>
        </p:nvSpPr>
        <p:spPr>
          <a:xfrm>
            <a:off x="8923784" y="5769413"/>
            <a:ext cx="5292000" cy="36000"/>
          </a:xfrm>
          <a:prstGeom prst="rect">
            <a:avLst/>
          </a:prstGeom>
          <a:solidFill>
            <a:srgbClr val="FEC82E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3669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метапрезентация_графика_ж рамка.pdf" descr="метапрезентация_графика_ж рамка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схема у-яу-у2.png" descr="схема у-яу-у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850" y="3935151"/>
            <a:ext cx="20434300" cy="5845698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Модель работы"/>
          <p:cNvSpPr txBox="1"/>
          <p:nvPr/>
        </p:nvSpPr>
        <p:spPr>
          <a:xfrm>
            <a:off x="438802" y="373687"/>
            <a:ext cx="6721984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Модель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работы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78" name="Что такое 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pic>
        <p:nvPicPr>
          <p:cNvPr id="182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15284" y="4777353"/>
            <a:ext cx="426468" cy="4264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age" descr="Imag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0516" y="8550531"/>
            <a:ext cx="426468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age" descr="Image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303163" y="8289027"/>
            <a:ext cx="426468" cy="426468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Август 2019">
            <a:extLst>
              <a:ext uri="{FF2B5EF4-FFF2-40B4-BE49-F238E27FC236}">
                <a16:creationId xmlns="" xmlns:a16="http://schemas.microsoft.com/office/drawing/2014/main" id="{007DF7A3-3003-4F42-8408-A618B1B747D0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2" name="Slide Number">
            <a:extLst>
              <a:ext uri="{FF2B5EF4-FFF2-40B4-BE49-F238E27FC236}">
                <a16:creationId xmlns="" xmlns:a16="http://schemas.microsoft.com/office/drawing/2014/main" id="{13466111-FDC8-AC4B-B10C-80F7FCFC9AC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12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939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метапрезентация_графика_разделитель_03.pdf" descr="метапрезентация_графика_разделитель_03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методисты с большим опытом работы в школе,…"/>
          <p:cNvSpPr txBox="1"/>
          <p:nvPr/>
        </p:nvSpPr>
        <p:spPr>
          <a:xfrm>
            <a:off x="8967477" y="1211520"/>
            <a:ext cx="13481921" cy="4653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методисты с большим опытом работы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в школе,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учителя-эксперты,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авторы различных методических пособий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педагогических концепций,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научные консультанты.</a:t>
            </a:r>
          </a:p>
        </p:txBody>
      </p:sp>
      <p:sp>
        <p:nvSpPr>
          <p:cNvPr id="316" name="Кто и как"/>
          <p:cNvSpPr txBox="1"/>
          <p:nvPr/>
        </p:nvSpPr>
        <p:spPr>
          <a:xfrm>
            <a:off x="438802" y="373687"/>
            <a:ext cx="6929624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как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17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19" name="Кто разрабатывает задания:"/>
          <p:cNvSpPr txBox="1"/>
          <p:nvPr/>
        </p:nvSpPr>
        <p:spPr>
          <a:xfrm>
            <a:off x="8356233" y="453406"/>
            <a:ext cx="14081154" cy="843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Кто разрабатывает задания:</a:t>
            </a:r>
          </a:p>
        </p:txBody>
      </p:sp>
      <p:sp>
        <p:nvSpPr>
          <p:cNvPr id="320" name="Научные консультанты: нейропсихология — К. В. Вотякова, психо-физиология — М. М. Безруких, лингвистика — Б. Л. Иомдин, развитие речи — О. В. Гвинджилия, математика — И. В. Ященко, А. Ю. Шварц.…"/>
          <p:cNvSpPr txBox="1"/>
          <p:nvPr/>
        </p:nvSpPr>
        <p:spPr>
          <a:xfrm>
            <a:off x="438802" y="2425700"/>
            <a:ext cx="6929625" cy="4946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Научные консультанты: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нейропсихология — К. В. Вотякова,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психо-физиология — М. М. Безруких, лингвистика — Б. Л. Иомдин,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развитие речи — О. В. Гвинджилия, математика — И. В. Ященко,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А. Ю. Шварц.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Экспертиза: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Институт русского языка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им. В. В. Виноградова, НИУ ВШЭ, Казанский федеральный университет.</a:t>
            </a:r>
          </a:p>
        </p:txBody>
      </p:sp>
      <p:sp>
        <p:nvSpPr>
          <p:cNvPr id="325" name="на основе ПООП с учетом ФГОС,…"/>
          <p:cNvSpPr txBox="1"/>
          <p:nvPr/>
        </p:nvSpPr>
        <p:spPr>
          <a:xfrm>
            <a:off x="8967477" y="6562137"/>
            <a:ext cx="12402004" cy="4653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на основе ПООП с учетом ФГОС,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проводится тестирование заданий,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анализ качества заданий на основе больших данных,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непрерывное развитие заданий.</a:t>
            </a:r>
          </a:p>
        </p:txBody>
      </p:sp>
      <p:sp>
        <p:nvSpPr>
          <p:cNvPr id="326" name="Как разрабатываются задания:"/>
          <p:cNvSpPr txBox="1"/>
          <p:nvPr/>
        </p:nvSpPr>
        <p:spPr>
          <a:xfrm>
            <a:off x="8356233" y="5795759"/>
            <a:ext cx="14081154" cy="1605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Как разрабатываются задания:</a:t>
            </a:r>
          </a:p>
        </p:txBody>
      </p:sp>
      <p:pic>
        <p:nvPicPr>
          <p:cNvPr id="327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1518991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3084192"/>
            <a:ext cx="294893" cy="355288"/>
          </a:xfrm>
          <a:prstGeom prst="rect">
            <a:avLst/>
          </a:prstGeom>
          <a:noFill/>
          <a:ln w="12700">
            <a:miter lim="400000"/>
          </a:ln>
        </p:spPr>
      </p:pic>
      <p:pic>
        <p:nvPicPr>
          <p:cNvPr id="329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3823396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5349142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7658256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9179293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10700329"/>
            <a:ext cx="294893" cy="355289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Август 2019">
            <a:extLst>
              <a:ext uri="{FF2B5EF4-FFF2-40B4-BE49-F238E27FC236}">
                <a16:creationId xmlns="" xmlns:a16="http://schemas.microsoft.com/office/drawing/2014/main" id="{3D37D523-81D0-054E-8B07-1DEF5920D341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22" name="Slide Number">
            <a:extLst>
              <a:ext uri="{FF2B5EF4-FFF2-40B4-BE49-F238E27FC236}">
                <a16:creationId xmlns="" xmlns:a16="http://schemas.microsoft.com/office/drawing/2014/main" id="{7E5BA0A0-D5DF-EF42-BEAE-A4148673399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13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8709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метапрезентация_графика_раздел_03.pdf" descr="метапрезентация_графика_раздел_03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Задания Яндекс.Учебника"/>
          <p:cNvSpPr txBox="1"/>
          <p:nvPr/>
        </p:nvSpPr>
        <p:spPr>
          <a:xfrm>
            <a:off x="388657" y="3837463"/>
            <a:ext cx="14798746" cy="2851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10700"/>
              </a:lnSpc>
              <a:defRPr sz="10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375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метапрезентация_графика_разделитель_01.pdf" descr="метапрезентация_графика_разделитель_01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Более 18 000 заданий"/>
          <p:cNvSpPr txBox="1"/>
          <p:nvPr/>
        </p:nvSpPr>
        <p:spPr>
          <a:xfrm>
            <a:off x="438802" y="373687"/>
            <a:ext cx="6929624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Более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18 000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заданий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90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92" name="Задания Яндекс.Учебника формируют предметные и метапредметные умения."/>
          <p:cNvSpPr txBox="1"/>
          <p:nvPr/>
        </p:nvSpPr>
        <p:spPr>
          <a:xfrm>
            <a:off x="438802" y="3284232"/>
            <a:ext cx="6929625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Задания Яндекс.Учебника формируют предметные и метапредметные умения.</a:t>
            </a:r>
          </a:p>
        </p:txBody>
      </p:sp>
      <p:sp>
        <p:nvSpPr>
          <p:cNvPr id="197" name="подготовка к ВПР,…"/>
          <p:cNvSpPr txBox="1"/>
          <p:nvPr/>
        </p:nvSpPr>
        <p:spPr>
          <a:xfrm>
            <a:off x="8967477" y="5793008"/>
            <a:ext cx="12402004" cy="5415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подготовка к ВПР,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готовые комплекты карточек к урокам,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задания с региональным компонентом,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задания для кружков,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межпредметные квесты,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современные познавательные задания,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ситуативные и праздничные задания.</a:t>
            </a:r>
          </a:p>
        </p:txBody>
      </p:sp>
      <p:sp>
        <p:nvSpPr>
          <p:cNvPr id="198" name="соответствуют содержательно-методическим линиям ПООП,…"/>
          <p:cNvSpPr txBox="1"/>
          <p:nvPr/>
        </p:nvSpPr>
        <p:spPr>
          <a:xfrm>
            <a:off x="8967477" y="1211520"/>
            <a:ext cx="13481921" cy="3129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1" indent="0"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соответствуют содержательно-методическим линиям ПООП,</a:t>
            </a:r>
          </a:p>
          <a:p>
            <a:pPr lvl="1" indent="0"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составлены с учетом ФГОС,</a:t>
            </a:r>
          </a:p>
          <a:p>
            <a:pPr lvl="1" indent="0"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подходят к любому УМК.</a:t>
            </a:r>
          </a:p>
        </p:txBody>
      </p:sp>
      <p:sp>
        <p:nvSpPr>
          <p:cNvPr id="199" name="Базовые:"/>
          <p:cNvSpPr txBox="1"/>
          <p:nvPr/>
        </p:nvSpPr>
        <p:spPr>
          <a:xfrm>
            <a:off x="8356233" y="453406"/>
            <a:ext cx="14081154" cy="843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Базовые:</a:t>
            </a:r>
          </a:p>
        </p:txBody>
      </p:sp>
      <p:sp>
        <p:nvSpPr>
          <p:cNvPr id="200" name="Дополнительные:"/>
          <p:cNvSpPr txBox="1"/>
          <p:nvPr/>
        </p:nvSpPr>
        <p:spPr>
          <a:xfrm>
            <a:off x="8356233" y="5026630"/>
            <a:ext cx="14081154" cy="843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Дополнительные:</a:t>
            </a:r>
          </a:p>
        </p:txBody>
      </p:sp>
      <p:sp>
        <p:nvSpPr>
          <p:cNvPr id="201" name="Rounded Rectangle"/>
          <p:cNvSpPr/>
          <p:nvPr/>
        </p:nvSpPr>
        <p:spPr>
          <a:xfrm>
            <a:off x="12274572" y="4284345"/>
            <a:ext cx="3733801" cy="45542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2" name="Rounded Rectangle"/>
          <p:cNvSpPr/>
          <p:nvPr/>
        </p:nvSpPr>
        <p:spPr>
          <a:xfrm>
            <a:off x="12065107" y="8102060"/>
            <a:ext cx="8128001" cy="45542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3" name="Rounded Rectangle"/>
          <p:cNvSpPr/>
          <p:nvPr/>
        </p:nvSpPr>
        <p:spPr>
          <a:xfrm>
            <a:off x="9036953" y="11107090"/>
            <a:ext cx="3657601" cy="45542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4" name="Rounded Rectangle"/>
          <p:cNvSpPr/>
          <p:nvPr/>
        </p:nvSpPr>
        <p:spPr>
          <a:xfrm>
            <a:off x="9036953" y="10365707"/>
            <a:ext cx="3898901" cy="45543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05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1518991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3047411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3783629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6126948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6884417"/>
            <a:ext cx="294893" cy="355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7638002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8394154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9152672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9909874"/>
            <a:ext cx="294893" cy="355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6119" y="10667076"/>
            <a:ext cx="294893" cy="355288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Август 2019">
            <a:extLst>
              <a:ext uri="{FF2B5EF4-FFF2-40B4-BE49-F238E27FC236}">
                <a16:creationId xmlns="" xmlns:a16="http://schemas.microsoft.com/office/drawing/2014/main" id="{E4F6ED71-F620-6142-9C43-299BFDEED8F5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29" name="Slide Number">
            <a:extLst>
              <a:ext uri="{FF2B5EF4-FFF2-40B4-BE49-F238E27FC236}">
                <a16:creationId xmlns="" xmlns:a16="http://schemas.microsoft.com/office/drawing/2014/main" id="{06356010-AB78-EF42-A9CF-8559B01E3BD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15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68110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17" name="Таблица умножения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Таблица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умножения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18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19" name="Задания для подготовки и изучения таблицы умножения. Главная особенность этих заданий — гибкая реакция на ошибку.…"/>
          <p:cNvSpPr txBox="1"/>
          <p:nvPr/>
        </p:nvSpPr>
        <p:spPr>
          <a:xfrm>
            <a:off x="456309" y="3284232"/>
            <a:ext cx="6934201" cy="291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Задания для подготовки и изучения таблицы умножения. Главная особенность этих заданий — гибкая реакция на ошибку.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При возникновении затруднений Яндекс.Учебник помогает ребенку, задавая ему наводящие вопросы.</a:t>
            </a:r>
          </a:p>
        </p:txBody>
      </p:sp>
      <p:pic>
        <p:nvPicPr>
          <p:cNvPr id="221" name="Таблица умножения_серый_2.png" descr="Таблица умножения_серый_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684332" y="2676723"/>
            <a:ext cx="12932940" cy="8362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метапрезентация_графика_разделитель_03.pdf" descr="метапрезентация_графика_разделитель_03.pd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7F50287D-0BAC-E340-B770-DBC31FF1DDA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16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7988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30" name="метапрезентация_графика_разделитель_04.pdf" descr="метапрезентация_графика_разделитель_04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Современный мир в задачах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Современный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мир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задачах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26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27" name="Наряду с классическими заданиями в Яндекс.Учебнике есть задачи, которые показывают связь математики с современным миром.…"/>
          <p:cNvSpPr txBox="1"/>
          <p:nvPr/>
        </p:nvSpPr>
        <p:spPr>
          <a:xfrm>
            <a:off x="456309" y="3284232"/>
            <a:ext cx="6934201" cy="3321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Наряду с классическими заданиями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в Яндекс.Учебнике есть задачи, которые показывают связь математики с современным миром.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Содержание таких задач расширяет кругозор детей и знакомит их с достижениями научного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технического прогресса.</a:t>
            </a:r>
          </a:p>
        </p:txBody>
      </p:sp>
      <p:pic>
        <p:nvPicPr>
          <p:cNvPr id="229" name="Современный мир в задачах_серый.png" descr="Современный мир в задачах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108664" y="199826"/>
            <a:ext cx="14084301" cy="13316154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914C82FC-61FC-6748-9E14-AEB9E2502CA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17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5257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38" name="метапрезентация_графика_разделитель_05.pdf" descr="метапрезентация_графика_разделитель_05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Математика вокруг нас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Математика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вокруг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нас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34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35" name="Задания покажут детям, что математика окружает нас повсюду, а умение считать пригодится и за пределами класса.…"/>
          <p:cNvSpPr txBox="1"/>
          <p:nvPr/>
        </p:nvSpPr>
        <p:spPr>
          <a:xfrm>
            <a:off x="456309" y="3284232"/>
            <a:ext cx="6934201" cy="291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Задания покажут детям, что математика окружает нас повсюду, а умение считать пригодится и за пределами класса.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Такие задания повышают учебную мотивацию, потому что отвечают на вопрос «Зачем нужна математика?».</a:t>
            </a:r>
          </a:p>
        </p:txBody>
      </p:sp>
      <p:pic>
        <p:nvPicPr>
          <p:cNvPr id="237" name="Математика вокруг нас_серый.png" descr="Математика вокруг нас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967377" y="1589880"/>
            <a:ext cx="14366881" cy="10536436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92701B58-3A07-8840-8C8A-46D2FD4A7C8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18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3682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46" name="метапрезентация_графика_разделитель_06.pdf" descr="метапрезентация_графика_разделитель_06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Нестандартные задачи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Нестандартные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задачи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42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43" name="Такие задания будут полезны школьникам, которые увлекаются математикой или занимаются по опережающим программам.…"/>
          <p:cNvSpPr txBox="1"/>
          <p:nvPr/>
        </p:nvSpPr>
        <p:spPr>
          <a:xfrm>
            <a:off x="456309" y="3284232"/>
            <a:ext cx="6934201" cy="291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Такие задания будут полезны школьникам, которые увлекаются математикой или занимаются по опережающим программам.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Умение действовать в нестандартной ситуации пригодится детям не только при сдаче ВПР,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но и в будущей жизни.</a:t>
            </a:r>
          </a:p>
        </p:txBody>
      </p:sp>
      <p:pic>
        <p:nvPicPr>
          <p:cNvPr id="245" name="Нестандартные задачи 01_серый.png" descr="Нестандартные задачи 01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051514" y="2000250"/>
            <a:ext cx="14198601" cy="9715629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E45F0E27-3F32-7846-9F68-7CA34866E6EE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19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6958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1-15.userapi.com/c858216/v858216562/1b09ce/AazwLjyQdO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586" y="333738"/>
            <a:ext cx="23449730" cy="1231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1-15.userapi.com/c858216/v858216562/1b09ce/AazwLjyQdOQ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1" y="10424161"/>
            <a:ext cx="8281331" cy="193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523541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4384000" cy="1372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78640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18792" y="0"/>
            <a:ext cx="17146299" cy="270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3186543"/>
            <a:ext cx="12579927" cy="4405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532978" y="3186543"/>
            <a:ext cx="11823313" cy="4405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8388925"/>
            <a:ext cx="12669389" cy="446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1819" y="8111834"/>
            <a:ext cx="11222182" cy="535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21126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78365"/>
            <a:ext cx="16721136" cy="266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2747963"/>
            <a:ext cx="15794182" cy="619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26"/>
          <a:stretch/>
        </p:blipFill>
        <p:spPr bwMode="auto">
          <a:xfrm>
            <a:off x="10569283" y="8063344"/>
            <a:ext cx="13814717" cy="565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114902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3491346" cy="169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418" y="2687781"/>
            <a:ext cx="11748656" cy="456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43531" y="2687781"/>
            <a:ext cx="12340468" cy="456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06981" y="414192"/>
            <a:ext cx="14685819" cy="122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8889" y="7838872"/>
            <a:ext cx="12690765" cy="505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8850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20433"/>
            <a:ext cx="24384000" cy="1238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7F3FCA1C-5B63-614A-9EEF-DF4BB88B34C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25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99" y="263236"/>
            <a:ext cx="23802109" cy="1298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44939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54" name="метапрезентация_графика_разделитель_07.pdf" descr="метапрезентация_графика_разделитель_07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Работа с информацией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Работа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информацией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50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51" name="Вы найдете задания по анализу и извлечению информации, представленной в виде диаграмм, схем, таблиц и текста.…"/>
          <p:cNvSpPr txBox="1"/>
          <p:nvPr/>
        </p:nvSpPr>
        <p:spPr>
          <a:xfrm>
            <a:off x="456309" y="3284232"/>
            <a:ext cx="6934201" cy="2508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Вы найдете задания по анализу и извлечению информации, представленной в виде диаграмм, схем, таблиц и текста.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Они соответствуют вызовам нашего времени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требованиям образовательного стандарта.</a:t>
            </a:r>
          </a:p>
        </p:txBody>
      </p:sp>
      <p:pic>
        <p:nvPicPr>
          <p:cNvPr id="253" name="Работа с информацией_серый.png" descr="Работа с информацией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476965" y="607814"/>
            <a:ext cx="13347701" cy="12500223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7F3FCA1C-5B63-614A-9EEF-DF4BB88B34C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26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85596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62" name="метапрезентация_графика_разделитель_08.pdf" descr="метапрезентация_графика_разделитель_08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Развитие речи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Развитие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речи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58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59" name="Задания на работу с текстом помогут ученикам развить навыки функционального чтения и умение видеть структуру текста."/>
          <p:cNvSpPr txBox="1"/>
          <p:nvPr/>
        </p:nvSpPr>
        <p:spPr>
          <a:xfrm>
            <a:off x="456309" y="2425700"/>
            <a:ext cx="6934201" cy="1289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Задания на работу с текстом помогут ученикам развить навыки функционального чтения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умение видеть структуру текста.</a:t>
            </a:r>
          </a:p>
        </p:txBody>
      </p:sp>
      <p:pic>
        <p:nvPicPr>
          <p:cNvPr id="261" name="Развитие речи 01.png" descr="Развитие речи 0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394414" y="1813123"/>
            <a:ext cx="13512801" cy="1008955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9650F1D2-9F50-1645-A8F8-6E64037742C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27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70" name="метапрезентация_графика_разделитель_09.pdf" descr="метапрезентация_графика_разделитель_09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Морфология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Морфология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66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67" name="В заданиях по морфологии ученики встречаются с текстами разных речевых жанров: от инструкций и объявлений до писем и дневниковых записей."/>
          <p:cNvSpPr txBox="1"/>
          <p:nvPr/>
        </p:nvSpPr>
        <p:spPr>
          <a:xfrm>
            <a:off x="456309" y="2430611"/>
            <a:ext cx="6934201" cy="1696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n w="0" cap="flat">
                  <a:noFill/>
                  <a:prstDash val="solid"/>
                  <a:miter lim="400000"/>
                </a:ln>
              </a:rPr>
              <a:t>В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морфологии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встречаются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с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текстами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разных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речевых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жанров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: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инструкций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и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объявлений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писем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и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дневниковых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записей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</p:txBody>
      </p:sp>
      <p:pic>
        <p:nvPicPr>
          <p:cNvPr id="269" name="Морфология 01_серый.png" descr="Морфология 01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013414" y="2719387"/>
            <a:ext cx="14274802" cy="827705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B792ACA0-EE82-6948-B056-98AC4FAA8E6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28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78" name="метапрезентация_графика_разделитель_10.pdf" descr="метапрезентация_графика_разделитель_10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75" name="Синтаксис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Синтаксис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76" name="В карточках ученики подчеркивают члены предложения, подписывают части речи и ставят знаки препинания.…"/>
          <p:cNvSpPr txBox="1"/>
          <p:nvPr/>
        </p:nvSpPr>
        <p:spPr>
          <a:xfrm>
            <a:off x="456309" y="2430611"/>
            <a:ext cx="6934201" cy="291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В карточках ученики подчеркивают члены предложения, подписывают части речи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ставят знаки препинания.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Постепенно повышающийся уровень сложности заданий позволяет ученикам осваивать правила пунктуации шаг за шагом.</a:t>
            </a:r>
          </a:p>
        </p:txBody>
      </p:sp>
      <p:pic>
        <p:nvPicPr>
          <p:cNvPr id="277" name="синтаксис 01_серый.png" descr="синтаксис 01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353662" y="2030610"/>
            <a:ext cx="11594350" cy="965466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CCD01B8A-ED54-B84E-B8F8-0615A1B3AE6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29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" y="942106"/>
            <a:ext cx="24384000" cy="1194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86" name="метапрезентация_графика_разделитель_11.pdf" descr="метапрезентация_графика_разделитель_11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Межпредметные задания"/>
          <p:cNvSpPr txBox="1"/>
          <p:nvPr/>
        </p:nvSpPr>
        <p:spPr>
          <a:xfrm>
            <a:off x="438802" y="373687"/>
            <a:ext cx="7332984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Межпредметные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82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83" name="Вы найдете задания по анализу и извлечению информации, представленной в виде диаграмм, схем, таблиц и текста.…"/>
          <p:cNvSpPr txBox="1"/>
          <p:nvPr/>
        </p:nvSpPr>
        <p:spPr>
          <a:xfrm>
            <a:off x="456309" y="3284232"/>
            <a:ext cx="6934201" cy="2508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Вы найдете задания по анализу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извлечению информации, представленной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в виде диаграмм, схем, таблиц и текста.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Они соответствуют вызовам нашего времени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и требованиям образовательного стандарта.</a:t>
            </a:r>
          </a:p>
        </p:txBody>
      </p:sp>
      <p:pic>
        <p:nvPicPr>
          <p:cNvPr id="285" name="Межпредметные задания 02_серый.png" descr="Межпредметные задания 02_серый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454541" y="4431506"/>
            <a:ext cx="13392478" cy="485305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55917B32-AD97-D742-9363-8D60D4E65B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30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94" name="метапрезентация_графика_разделитель_12.pdf" descr="метапрезентация_графика_разделитель_12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91" name="Подборки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Подборки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292" name="Подборки, посвящённые городам России, празднованию Нового года или биографиям великих людей, пригодятся для проведения занятий вне календарно-тематического плана. Ученики узнают, кто был первым великим князем Руси, и вычислят длину дороги от Иркутска до Байкала."/>
          <p:cNvSpPr txBox="1"/>
          <p:nvPr/>
        </p:nvSpPr>
        <p:spPr>
          <a:xfrm>
            <a:off x="456309" y="2430611"/>
            <a:ext cx="6934201" cy="291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Подборки, посвящённые городам России, празднованию Нового года или биографиям великих людей, пригодятся для проведения занятий вне календарно-тематического плана. Ученики узнают, кто был первым великим князем Руси, и вычислят длину дороги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от Иркутска до Байкала.</a:t>
            </a:r>
          </a:p>
        </p:txBody>
      </p:sp>
      <p:pic>
        <p:nvPicPr>
          <p:cNvPr id="293" name="Тематические подборки_01.png" descr="Тематические подборки_0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696833" y="790376"/>
            <a:ext cx="12907859" cy="1213534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lide Number">
            <a:extLst>
              <a:ext uri="{FF2B5EF4-FFF2-40B4-BE49-F238E27FC236}">
                <a16:creationId xmlns="" xmlns:a16="http://schemas.microsoft.com/office/drawing/2014/main" id="{D0C75C8E-72C7-0F40-894F-FA9853048828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31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Rectangle"/>
          <p:cNvSpPr/>
          <p:nvPr/>
        </p:nvSpPr>
        <p:spPr>
          <a:xfrm>
            <a:off x="7917815" y="41"/>
            <a:ext cx="16465999" cy="13715918"/>
          </a:xfrm>
          <a:prstGeom prst="rect">
            <a:avLst/>
          </a:prstGeom>
          <a:solidFill>
            <a:srgbClr val="E8E9E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310" name="метапрезентация_графика_разделитель_02.pdf" descr="метапрезентация_графика_разделитель_02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4 Window 1240–1399px (M).png" descr="4 Window 1240–1399px (M)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92781" y="1430576"/>
            <a:ext cx="16052801" cy="9858449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00" name="Задания Яндекс.Учебника формируют предметные и метапредметные умения."/>
          <p:cNvSpPr txBox="1"/>
          <p:nvPr/>
        </p:nvSpPr>
        <p:spPr>
          <a:xfrm>
            <a:off x="456309" y="2414012"/>
            <a:ext cx="6934201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Задания Яндекс.Учебника формируют предметные и метапредметные умения.</a:t>
            </a:r>
          </a:p>
        </p:txBody>
      </p:sp>
      <p:sp>
        <p:nvSpPr>
          <p:cNvPr id="301" name="①"/>
          <p:cNvSpPr txBox="1"/>
          <p:nvPr/>
        </p:nvSpPr>
        <p:spPr>
          <a:xfrm>
            <a:off x="445146" y="3528453"/>
            <a:ext cx="599187" cy="683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600" b="0">
                <a:latin typeface="William Text Pro"/>
                <a:ea typeface="William Text Pro"/>
                <a:cs typeface="William Text Pro"/>
                <a:sym typeface="William Text Pro"/>
              </a:defRPr>
            </a:lvl1pPr>
          </a:lstStyle>
          <a:p>
            <a:r>
              <a:t>①</a:t>
            </a:r>
          </a:p>
        </p:txBody>
      </p:sp>
      <p:sp>
        <p:nvSpPr>
          <p:cNvPr id="302" name="②"/>
          <p:cNvSpPr txBox="1"/>
          <p:nvPr/>
        </p:nvSpPr>
        <p:spPr>
          <a:xfrm>
            <a:off x="434605" y="4689005"/>
            <a:ext cx="599187" cy="683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spcBef>
                <a:spcPts val="800"/>
              </a:spcBef>
              <a:defRPr sz="4600" b="0">
                <a:latin typeface="William Text Pro"/>
                <a:ea typeface="William Text Pro"/>
                <a:cs typeface="William Text Pro"/>
                <a:sym typeface="William Text Pro"/>
              </a:defRPr>
            </a:lvl1pPr>
          </a:lstStyle>
          <a:p>
            <a:r>
              <a:t>②</a:t>
            </a:r>
          </a:p>
        </p:txBody>
      </p:sp>
      <p:sp>
        <p:nvSpPr>
          <p:cNvPr id="303" name="③"/>
          <p:cNvSpPr txBox="1"/>
          <p:nvPr/>
        </p:nvSpPr>
        <p:spPr>
          <a:xfrm>
            <a:off x="434605" y="5893989"/>
            <a:ext cx="599187" cy="683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spcBef>
                <a:spcPts val="800"/>
              </a:spcBef>
              <a:defRPr sz="4600" b="0">
                <a:latin typeface="William Text Pro"/>
                <a:ea typeface="William Text Pro"/>
                <a:cs typeface="William Text Pro"/>
                <a:sym typeface="William Text Pro"/>
              </a:defRPr>
            </a:lvl1pPr>
          </a:lstStyle>
          <a:p>
            <a:r>
              <a:t>③</a:t>
            </a:r>
          </a:p>
        </p:txBody>
      </p:sp>
      <p:sp>
        <p:nvSpPr>
          <p:cNvPr id="305" name="3 попытки — ребёнок не боится ошибиться."/>
          <p:cNvSpPr txBox="1"/>
          <p:nvPr/>
        </p:nvSpPr>
        <p:spPr>
          <a:xfrm>
            <a:off x="1248996" y="3586507"/>
            <a:ext cx="6134508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3 попытки — ребёнок не боится ошибиться.</a:t>
            </a:r>
          </a:p>
        </p:txBody>
      </p:sp>
      <p:sp>
        <p:nvSpPr>
          <p:cNvPr id="306" name="Обратная связь сразу — понятно, куда двигаться."/>
          <p:cNvSpPr txBox="1"/>
          <p:nvPr/>
        </p:nvSpPr>
        <p:spPr>
          <a:xfrm>
            <a:off x="1248996" y="4762993"/>
            <a:ext cx="6134508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Обратная связь сразу — понятно, куда двигаться.</a:t>
            </a:r>
          </a:p>
        </p:txBody>
      </p:sp>
      <p:sp>
        <p:nvSpPr>
          <p:cNvPr id="307" name="Верный ответ — в случае ошибки можно узнать правильное решение."/>
          <p:cNvSpPr txBox="1"/>
          <p:nvPr/>
        </p:nvSpPr>
        <p:spPr>
          <a:xfrm>
            <a:off x="1248996" y="5939479"/>
            <a:ext cx="6134508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Верный ответ — в случае ошибки можно узнать правильное решение.</a:t>
            </a:r>
          </a:p>
        </p:txBody>
      </p:sp>
      <p:sp>
        <p:nvSpPr>
          <p:cNvPr id="308" name="Дети учатся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Дети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учатся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pic>
        <p:nvPicPr>
          <p:cNvPr id="311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607141" y="10560973"/>
            <a:ext cx="426468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Image" descr="Imag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1915265" y="10560973"/>
            <a:ext cx="426469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" descr="Image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483639" y="9414502"/>
            <a:ext cx="426468" cy="426469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>
            <a:extLst>
              <a:ext uri="{FF2B5EF4-FFF2-40B4-BE49-F238E27FC236}">
                <a16:creationId xmlns="" xmlns:a16="http://schemas.microsoft.com/office/drawing/2014/main" id="{0B841FE7-F017-8944-ADEC-17D88AF832D5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32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метапрезентация_графика_раздел_04.pdf" descr="метапрезентация_графика_раздел_04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Результаты решения в Яндекс.Учебнике"/>
          <p:cNvSpPr txBox="1"/>
          <p:nvPr/>
        </p:nvSpPr>
        <p:spPr>
          <a:xfrm>
            <a:off x="388657" y="3837463"/>
            <a:ext cx="14798746" cy="2851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10700"/>
              </a:lnSpc>
              <a:defRPr sz="10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решения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Яндекс.Учебнике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метапрезентация_графика_разделитель_05.pdf" descr="метапрезентация_графика_разделитель_05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Статистика по классу позволяет отследить общие тенденции по классу и адресно работать с проблемами в режиме онлайн."/>
          <p:cNvSpPr txBox="1"/>
          <p:nvPr/>
        </p:nvSpPr>
        <p:spPr>
          <a:xfrm>
            <a:off x="8356600" y="454613"/>
            <a:ext cx="14084995" cy="3130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Статистика по классу позволяет отследить общие тенденции по классу и адресно работать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с проблемами в режиме онлайн.</a:t>
            </a:r>
          </a:p>
        </p:txBody>
      </p:sp>
      <p:sp>
        <p:nvSpPr>
          <p:cNvPr id="363" name="Результаты решения в Яндекс.Учебнике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решения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Яндекс.Учебнике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65" name="Трудности у ученика."/>
          <p:cNvSpPr txBox="1"/>
          <p:nvPr/>
        </p:nvSpPr>
        <p:spPr>
          <a:xfrm>
            <a:off x="1248996" y="4115450"/>
            <a:ext cx="6129253" cy="4773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Трудности у ученика.</a:t>
            </a:r>
          </a:p>
        </p:txBody>
      </p:sp>
      <p:sp>
        <p:nvSpPr>
          <p:cNvPr id="366" name="Трудности с карточкой."/>
          <p:cNvSpPr txBox="1"/>
          <p:nvPr/>
        </p:nvSpPr>
        <p:spPr>
          <a:xfrm>
            <a:off x="1248996" y="4898236"/>
            <a:ext cx="6129253" cy="4773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>
                <a:ln w="0" cap="flat">
                  <a:noFill/>
                  <a:prstDash val="solid"/>
                  <a:miter lim="400000"/>
                </a:ln>
              </a:rPr>
              <a:t>Трудности с карточкой.</a:t>
            </a:r>
          </a:p>
        </p:txBody>
      </p:sp>
      <p:sp>
        <p:nvSpPr>
          <p:cNvPr id="367" name="Результаты решения занятия"/>
          <p:cNvSpPr txBox="1"/>
          <p:nvPr/>
        </p:nvSpPr>
        <p:spPr>
          <a:xfrm>
            <a:off x="438802" y="373687"/>
            <a:ext cx="6934201" cy="2709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решения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занятия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grpSp>
        <p:nvGrpSpPr>
          <p:cNvPr id="372" name="Group"/>
          <p:cNvGrpSpPr/>
          <p:nvPr/>
        </p:nvGrpSpPr>
        <p:grpSpPr>
          <a:xfrm>
            <a:off x="8395158" y="4121150"/>
            <a:ext cx="15472770" cy="6825200"/>
            <a:chOff x="0" y="0"/>
            <a:chExt cx="15472768" cy="6825198"/>
          </a:xfrm>
        </p:grpSpPr>
        <p:sp>
          <p:nvSpPr>
            <p:cNvPr id="370" name="Rounded Rectangle"/>
            <p:cNvSpPr/>
            <p:nvPr/>
          </p:nvSpPr>
          <p:spPr>
            <a:xfrm>
              <a:off x="0" y="9388"/>
              <a:ext cx="15472769" cy="6815811"/>
            </a:xfrm>
            <a:prstGeom prst="roundRect">
              <a:avLst>
                <a:gd name="adj" fmla="val 1439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508000" dist="16744" dir="5400000" rotWithShape="0">
                <a:srgbClr val="000000">
                  <a:alpha val="10281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pic>
          <p:nvPicPr>
            <p:cNvPr id="371" name="Frame 3.2 больше красного.png" descr="Frame 3.2 больше красного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97107" y="0"/>
              <a:ext cx="14767507" cy="63876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74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0964" y="4125831"/>
            <a:ext cx="426468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Image" descr="Imag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20964" y="4880681"/>
            <a:ext cx="426468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693580" y="5466125"/>
            <a:ext cx="426468" cy="426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Image" descr="Imag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027759" y="10282784"/>
            <a:ext cx="426468" cy="426469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Август 2019">
            <a:extLst>
              <a:ext uri="{FF2B5EF4-FFF2-40B4-BE49-F238E27FC236}">
                <a16:creationId xmlns="" xmlns:a16="http://schemas.microsoft.com/office/drawing/2014/main" id="{6017411B-6906-164D-9C57-E6D821A9AB43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="" xmlns:a16="http://schemas.microsoft.com/office/drawing/2014/main" id="{B00FFD2E-4430-2541-A685-30BF4FA522D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34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Результаты решения в Яндекс.Учебнике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решения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Яндекс.Учебнике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81" name="Статистика по классу"/>
          <p:cNvSpPr txBox="1"/>
          <p:nvPr/>
        </p:nvSpPr>
        <p:spPr>
          <a:xfrm>
            <a:off x="438802" y="373687"/>
            <a:ext cx="6934201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Статистика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классу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83" name="Rectangle"/>
          <p:cNvSpPr/>
          <p:nvPr/>
        </p:nvSpPr>
        <p:spPr>
          <a:xfrm rot="16200000">
            <a:off x="10946748" y="-4570209"/>
            <a:ext cx="1460501" cy="5336562"/>
          </a:xfrm>
          <a:prstGeom prst="rect">
            <a:avLst/>
          </a:prstGeom>
          <a:solidFill>
            <a:srgbClr val="FD8D25">
              <a:alpha val="45538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384" name="статистика по классу.png" descr="статистика по классу.png"/>
          <p:cNvPicPr>
            <a:picLocks noChangeAspect="1"/>
          </p:cNvPicPr>
          <p:nvPr/>
        </p:nvPicPr>
        <p:blipFill>
          <a:blip r:embed="rId2"/>
          <a:srcRect l="2102" t="1840" r="2102" b="1840"/>
          <a:stretch>
            <a:fillRect/>
          </a:stretch>
        </p:blipFill>
        <p:spPr>
          <a:xfrm>
            <a:off x="10032391" y="1393428"/>
            <a:ext cx="12236836" cy="10929130"/>
          </a:xfrm>
          <a:prstGeom prst="rect">
            <a:avLst/>
          </a:prstGeom>
          <a:ln w="12700">
            <a:miter lim="400000"/>
          </a:ln>
          <a:effectLst>
            <a:outerShdw blurRad="508000" dist="16744" dir="5400000" rotWithShape="0">
              <a:srgbClr val="000000">
                <a:alpha val="10281"/>
              </a:srgbClr>
            </a:outerShdw>
          </a:effectLst>
        </p:spPr>
      </p:pic>
      <p:pic>
        <p:nvPicPr>
          <p:cNvPr id="385" name="метапрезентация_графика_разделитель_06.pdf" descr="метапрезентация_графика_разделитель_06.pd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Август 2019">
            <a:extLst>
              <a:ext uri="{FF2B5EF4-FFF2-40B4-BE49-F238E27FC236}">
                <a16:creationId xmlns="" xmlns:a16="http://schemas.microsoft.com/office/drawing/2014/main" id="{418C2F6D-2ACC-AB44-8A82-A29FAAD51001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0" name="Slide Number">
            <a:extLst>
              <a:ext uri="{FF2B5EF4-FFF2-40B4-BE49-F238E27FC236}">
                <a16:creationId xmlns="" xmlns:a16="http://schemas.microsoft.com/office/drawing/2014/main" id="{DBBC1996-9F5F-4A4A-B2AD-136B33AC386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35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метапрезентация_графика_разделитель_07.pdf" descr="метапрезентация_графика_разделитель_07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Отчёт за период"/>
          <p:cNvSpPr txBox="1"/>
          <p:nvPr/>
        </p:nvSpPr>
        <p:spPr>
          <a:xfrm>
            <a:off x="438802" y="373687"/>
            <a:ext cx="7332984" cy="1845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Отчёт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за период</a:t>
            </a:r>
          </a:p>
        </p:txBody>
      </p:sp>
      <p:sp>
        <p:nvSpPr>
          <p:cNvPr id="388" name="Задания Яндекс.Учебника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Яндекс.Учебника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389" name="Индивидуальный отчёт показывает активность учителя и рекомендации по созданию занятий.…"/>
          <p:cNvSpPr txBox="1"/>
          <p:nvPr/>
        </p:nvSpPr>
        <p:spPr>
          <a:xfrm>
            <a:off x="456309" y="3284232"/>
            <a:ext cx="6934201" cy="3321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Индивидуальный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отчёт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показывает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активность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учителя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рекомендации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созданию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занятий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Статистика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класса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: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анализ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тем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каждому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предмету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сравнение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результатов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своих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учеников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результатами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учеников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России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Статистика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каждому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</p:txBody>
      </p:sp>
      <p:pic>
        <p:nvPicPr>
          <p:cNvPr id="392" name="отчет 01.jpg" descr="отчет 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8379" y="1689739"/>
            <a:ext cx="7304312" cy="10336522"/>
          </a:xfrm>
          <a:prstGeom prst="rect">
            <a:avLst/>
          </a:prstGeom>
          <a:ln w="12700">
            <a:miter lim="400000"/>
          </a:ln>
          <a:effectLst>
            <a:outerShdw blurRad="508000" dist="16744" dir="5400000" rotWithShape="0">
              <a:srgbClr val="000000">
                <a:alpha val="10281"/>
              </a:srgbClr>
            </a:outerShdw>
          </a:effectLst>
        </p:spPr>
      </p:pic>
      <p:pic>
        <p:nvPicPr>
          <p:cNvPr id="393" name="отчет 02.jpg" descr="отчет 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545673" y="1689739"/>
            <a:ext cx="7304312" cy="10336522"/>
          </a:xfrm>
          <a:prstGeom prst="rect">
            <a:avLst/>
          </a:prstGeom>
          <a:ln w="12700">
            <a:miter lim="400000"/>
          </a:ln>
          <a:effectLst>
            <a:outerShdw blurRad="508000" dist="16744" dir="5400000" rotWithShape="0">
              <a:srgbClr val="000000">
                <a:alpha val="10281"/>
              </a:srgbClr>
            </a:outerShdw>
          </a:effectLst>
        </p:spPr>
      </p:pic>
      <p:sp>
        <p:nvSpPr>
          <p:cNvPr id="10" name="Август 2019">
            <a:extLst>
              <a:ext uri="{FF2B5EF4-FFF2-40B4-BE49-F238E27FC236}">
                <a16:creationId xmlns="" xmlns:a16="http://schemas.microsoft.com/office/drawing/2014/main" id="{1C315463-6D75-5841-938F-41C8B60ADAF5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1" name="Slide Number">
            <a:extLst>
              <a:ext uri="{FF2B5EF4-FFF2-40B4-BE49-F238E27FC236}">
                <a16:creationId xmlns="" xmlns:a16="http://schemas.microsoft.com/office/drawing/2014/main" id="{A5FBB745-C0BA-9B46-825F-E18483B7C263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36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1-21.userapi.com/c857336/v857336035/12aaa6/_5mupUaU6o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455" y="613499"/>
            <a:ext cx="23265190" cy="1221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00033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метапрезентация_графика_раздел_01.pdf" descr="метапрезентация_графика_раздел_01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5999"/>
          </a:xfrm>
          <a:prstGeom prst="rect">
            <a:avLst/>
          </a:prstGeom>
          <a:ln w="12700">
            <a:miter lim="400000"/>
          </a:ln>
        </p:spPr>
      </p:pic>
      <p:sp>
        <p:nvSpPr>
          <p:cNvPr id="449" name="Зачем нужен Яндекс.Учебник?"/>
          <p:cNvSpPr txBox="1"/>
          <p:nvPr/>
        </p:nvSpPr>
        <p:spPr>
          <a:xfrm>
            <a:off x="388657" y="3837463"/>
            <a:ext cx="14798746" cy="2851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10700"/>
              </a:lnSpc>
              <a:defRPr sz="10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Зачем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нужен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9396972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метапрезентация_графика_разделитель_09.pdf" descr="метапрезентация_графика_разделитель_09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52" name="Экономит время на проверке заданий и на подготовке к уроку.…"/>
          <p:cNvSpPr txBox="1"/>
          <p:nvPr/>
        </p:nvSpPr>
        <p:spPr>
          <a:xfrm>
            <a:off x="8356600" y="454613"/>
            <a:ext cx="14080203" cy="11511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Экономит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время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проверке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подготовке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к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уроку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Реализует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индивидуальный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подход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счет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выдачи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ученикам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различных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 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Выстраивает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обучение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основании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детальной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аналитики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Формирует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детей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учебную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мотивацию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счет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интересного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наполнения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заданий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и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включения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обучение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цифрового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ресурса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Формирует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учеников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навык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обучения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в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цифровой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среде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54" name="Что такое 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55" name="Rounded Rectangle"/>
          <p:cNvSpPr/>
          <p:nvPr/>
        </p:nvSpPr>
        <p:spPr>
          <a:xfrm>
            <a:off x="8410358" y="1254257"/>
            <a:ext cx="4762501" cy="45542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56" name="Учитель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Учитель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59" name="Rounded Rectangle"/>
          <p:cNvSpPr/>
          <p:nvPr/>
        </p:nvSpPr>
        <p:spPr>
          <a:xfrm>
            <a:off x="11579221" y="3539102"/>
            <a:ext cx="7112001" cy="45543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60" name="Rounded Rectangle"/>
          <p:cNvSpPr/>
          <p:nvPr/>
        </p:nvSpPr>
        <p:spPr>
          <a:xfrm>
            <a:off x="14119862" y="8093388"/>
            <a:ext cx="5803901" cy="45542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1" name="Август 2019">
            <a:extLst>
              <a:ext uri="{FF2B5EF4-FFF2-40B4-BE49-F238E27FC236}">
                <a16:creationId xmlns="" xmlns:a16="http://schemas.microsoft.com/office/drawing/2014/main" id="{A79916A0-FFA0-8249-A41B-498BB4E273B4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2" name="Slide Number">
            <a:extLst>
              <a:ext uri="{FF2B5EF4-FFF2-40B4-BE49-F238E27FC236}">
                <a16:creationId xmlns="" xmlns:a16="http://schemas.microsoft.com/office/drawing/2014/main" id="{AA115424-8FED-4444-8E9F-D669CA5F3B5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5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8197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метапрезентация_графика_разделитель_10.pdf" descr="метапрезентация_графика_разделитель_10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62" name="Мотивирован интересным содержанием заданий и обучением в близком ему цифровом формате.…"/>
          <p:cNvSpPr txBox="1"/>
          <p:nvPr/>
        </p:nvSpPr>
        <p:spPr>
          <a:xfrm>
            <a:off x="8356600" y="454613"/>
            <a:ext cx="14080203" cy="6939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Мотивирован интересным содержанием заданий и обучением в близком ему цифровом формате.    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Чувствует себя спокойнее, т. к. есть возможность ошибаться.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Чувствует себя «взрослым», т. к. не просто играет, но учится в онлайн режиме.</a:t>
            </a:r>
          </a:p>
        </p:txBody>
      </p:sp>
      <p:sp>
        <p:nvSpPr>
          <p:cNvPr id="464" name="Что такое 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65" name="Rounded Rectangle"/>
          <p:cNvSpPr/>
          <p:nvPr/>
        </p:nvSpPr>
        <p:spPr>
          <a:xfrm>
            <a:off x="8410358" y="1254257"/>
            <a:ext cx="11645901" cy="45542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66" name="Ребёнок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Ребёнок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68" name="Rounded Rectangle"/>
          <p:cNvSpPr/>
          <p:nvPr/>
        </p:nvSpPr>
        <p:spPr>
          <a:xfrm>
            <a:off x="12988878" y="4283937"/>
            <a:ext cx="2959101" cy="45542"/>
          </a:xfrm>
          <a:prstGeom prst="roundRect">
            <a:avLst>
              <a:gd name="adj" fmla="val 50000"/>
            </a:avLst>
          </a:prstGeom>
          <a:solidFill>
            <a:srgbClr val="FED93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0" name="Август 2019">
            <a:extLst>
              <a:ext uri="{FF2B5EF4-FFF2-40B4-BE49-F238E27FC236}">
                <a16:creationId xmlns="" xmlns:a16="http://schemas.microsoft.com/office/drawing/2014/main" id="{CF4271FC-EC1F-0B47-B9BB-1551FE9CFEAB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1" name="Slide Number">
            <a:extLst>
              <a:ext uri="{FF2B5EF4-FFF2-40B4-BE49-F238E27FC236}">
                <a16:creationId xmlns="" xmlns:a16="http://schemas.microsoft.com/office/drawing/2014/main" id="{440057CE-E8B5-7C49-A6B8-99AFB0D2960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6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1419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" name="метапрезентация_графика_разделитель_11.pdf" descr="метапрезентация_графика_разделитель_11.pd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Получает объективную, непредвзятую оценку результатов ребенка.…"/>
          <p:cNvSpPr txBox="1"/>
          <p:nvPr/>
        </p:nvSpPr>
        <p:spPr>
          <a:xfrm>
            <a:off x="8356600" y="454613"/>
            <a:ext cx="14080203" cy="6177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Получает объективную, непредвзятую оценку результатов ребенка.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Спокоен, т. к. подборку заданий формирует учитель с учетом особенностей ребёнка.</a:t>
            </a: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ln w="0" cap="flat">
                <a:noFill/>
                <a:prstDash val="solid"/>
                <a:miter lim="400000"/>
              </a:ln>
            </a:endParaRPr>
          </a:p>
          <a:p>
            <a:pPr algn="l" defTabSz="457200">
              <a:lnSpc>
                <a:spcPts val="6000"/>
              </a:lnSpc>
              <a:defRPr sz="49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Рад видеть ребёнка, который не только играет,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но и учится с использованием гаджетов.        </a:t>
            </a:r>
          </a:p>
        </p:txBody>
      </p:sp>
      <p:sp>
        <p:nvSpPr>
          <p:cNvPr id="473" name="Что такое 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Что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такое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74" name="Родитель"/>
          <p:cNvSpPr txBox="1"/>
          <p:nvPr/>
        </p:nvSpPr>
        <p:spPr>
          <a:xfrm>
            <a:off x="438802" y="373687"/>
            <a:ext cx="6934201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Родитель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476" name="Rounded Rectangle"/>
          <p:cNvSpPr/>
          <p:nvPr/>
        </p:nvSpPr>
        <p:spPr>
          <a:xfrm>
            <a:off x="8450395" y="3533079"/>
            <a:ext cx="2349501" cy="45543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78" name="Rounded Rectangle"/>
          <p:cNvSpPr/>
          <p:nvPr/>
        </p:nvSpPr>
        <p:spPr>
          <a:xfrm>
            <a:off x="8445500" y="5820609"/>
            <a:ext cx="1054100" cy="45543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0" name="Август 2019">
            <a:extLst>
              <a:ext uri="{FF2B5EF4-FFF2-40B4-BE49-F238E27FC236}">
                <a16:creationId xmlns="" xmlns:a16="http://schemas.microsoft.com/office/drawing/2014/main" id="{DA57A424-41EE-7A43-9561-0B464FC15131}"/>
              </a:ext>
            </a:extLst>
          </p:cNvPr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1" name="Slide Number">
            <a:extLst>
              <a:ext uri="{FF2B5EF4-FFF2-40B4-BE49-F238E27FC236}">
                <a16:creationId xmlns="" xmlns:a16="http://schemas.microsoft.com/office/drawing/2014/main" id="{A3055EBF-DA27-5546-8E93-30B80842BF9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7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735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метапрезентация_графика_ж рамка.pdf" descr="метапрезентация_графика_ж рамка.pdf">
            <a:extLst>
              <a:ext uri="{FF2B5EF4-FFF2-40B4-BE49-F238E27FC236}">
                <a16:creationId xmlns="" xmlns:a16="http://schemas.microsoft.com/office/drawing/2014/main" id="{5A0D1F66-390D-8946-A594-A22CE4EA2127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-8051"/>
            <a:ext cx="24383999" cy="13715999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Яндекс.Учебник"/>
          <p:cNvSpPr txBox="1"/>
          <p:nvPr/>
        </p:nvSpPr>
        <p:spPr>
          <a:xfrm rot="16200000">
            <a:off x="-1837418" y="9845790"/>
            <a:ext cx="4775896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27" name="Август 2019"/>
          <p:cNvSpPr txBox="1"/>
          <p:nvPr/>
        </p:nvSpPr>
        <p:spPr>
          <a:xfrm>
            <a:off x="22032811" y="12675234"/>
            <a:ext cx="1893758" cy="582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lnSpc>
                <a:spcPts val="4500"/>
              </a:lnSpc>
              <a:defRPr sz="16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Август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2019</a:t>
            </a:r>
          </a:p>
        </p:txBody>
      </p:sp>
      <p:sp>
        <p:nvSpPr>
          <p:cNvPr id="128" name="Яндекс.Учебник"/>
          <p:cNvSpPr txBox="1"/>
          <p:nvPr/>
        </p:nvSpPr>
        <p:spPr>
          <a:xfrm>
            <a:off x="438802" y="384225"/>
            <a:ext cx="6719913" cy="981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457200">
              <a:lnSpc>
                <a:spcPts val="6800"/>
              </a:lnSpc>
              <a:defRPr sz="68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Яндекс.Учебник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4292" y="12675234"/>
            <a:ext cx="216406" cy="58208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defTabSz="457200">
              <a:lnSpc>
                <a:spcPts val="4500"/>
              </a:lnSpc>
              <a:defRPr sz="160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201E1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 smtClean="0">
                <a:ln w="0" cap="flat">
                  <a:noFill/>
                  <a:prstDash val="solid"/>
                  <a:miter lim="400000"/>
                </a:ln>
              </a:rPr>
              <a:pPr/>
              <a:t>8</a:t>
            </a:fld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32" name="Математика для начальной школы"/>
          <p:cNvSpPr txBox="1"/>
          <p:nvPr/>
        </p:nvSpPr>
        <p:spPr>
          <a:xfrm>
            <a:off x="18777405" y="6424454"/>
            <a:ext cx="3479801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Математика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для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начальной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школы</a:t>
            </a:r>
            <a:endParaRPr dirty="0">
              <a:ln w="0" cap="flat">
                <a:noFill/>
                <a:prstDash val="solid"/>
                <a:miter lim="400000"/>
              </a:ln>
            </a:endParaRPr>
          </a:p>
        </p:txBody>
      </p:sp>
      <p:sp>
        <p:nvSpPr>
          <p:cNvPr id="133" name="Русский язык для начальной школы"/>
          <p:cNvSpPr txBox="1"/>
          <p:nvPr/>
        </p:nvSpPr>
        <p:spPr>
          <a:xfrm>
            <a:off x="6285955" y="6431870"/>
            <a:ext cx="3479801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Русский язык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для начальной школы</a:t>
            </a:r>
          </a:p>
        </p:txBody>
      </p:sp>
      <p:sp>
        <p:nvSpPr>
          <p:cNvPr id="134" name="Уроки музыки 1 – 9 класс"/>
          <p:cNvSpPr txBox="1"/>
          <p:nvPr/>
        </p:nvSpPr>
        <p:spPr>
          <a:xfrm>
            <a:off x="10614652" y="6431870"/>
            <a:ext cx="3479801" cy="883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Уроки музыки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1 – 9 класс</a:t>
            </a:r>
          </a:p>
        </p:txBody>
      </p:sp>
      <p:sp>
        <p:nvSpPr>
          <p:cNvPr id="135" name="Олимпиада «Я люблю математику»"/>
          <p:cNvSpPr txBox="1"/>
          <p:nvPr/>
        </p:nvSpPr>
        <p:spPr>
          <a:xfrm>
            <a:off x="14943349" y="6431870"/>
            <a:ext cx="3479801" cy="1289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solidFill>
                  <a:srgbClr val="A6A5A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>
                <a:ln w="0" cap="flat">
                  <a:noFill/>
                  <a:prstDash val="solid"/>
                  <a:miter lim="400000"/>
                </a:ln>
              </a:rPr>
              <a:t>Олимпиада</a:t>
            </a:r>
            <a:br>
              <a:rPr>
                <a:ln w="0" cap="flat">
                  <a:noFill/>
                  <a:prstDash val="solid"/>
                  <a:miter lim="400000"/>
                </a:ln>
              </a:rPr>
            </a:br>
            <a:r>
              <a:rPr>
                <a:ln w="0" cap="flat">
                  <a:noFill/>
                  <a:prstDash val="solid"/>
                  <a:miter lim="400000"/>
                </a:ln>
              </a:rPr>
              <a:t>«Я люблю математику»</a:t>
            </a:r>
          </a:p>
        </p:txBody>
      </p:sp>
      <p:sp>
        <p:nvSpPr>
          <p:cNvPr id="137" name="Программа профессионального развития учителей «Я.Учитель»"/>
          <p:cNvSpPr txBox="1"/>
          <p:nvPr/>
        </p:nvSpPr>
        <p:spPr>
          <a:xfrm>
            <a:off x="10089677" y="10010081"/>
            <a:ext cx="4529751" cy="1289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Программа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профессионального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развития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учителей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«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Я.Учитель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»</a:t>
            </a:r>
          </a:p>
        </p:txBody>
      </p:sp>
      <p:sp>
        <p:nvSpPr>
          <p:cNvPr id="138" name="Навык Алисы «Я люблю математику»"/>
          <p:cNvSpPr txBox="1"/>
          <p:nvPr/>
        </p:nvSpPr>
        <p:spPr>
          <a:xfrm>
            <a:off x="1927231" y="6431870"/>
            <a:ext cx="3475286" cy="1289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lnSpc>
                <a:spcPct val="110000"/>
              </a:lnSpc>
              <a:defRPr sz="2400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Навык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Алисы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/>
            </a:r>
            <a:br>
              <a:rPr dirty="0">
                <a:ln w="0" cap="flat">
                  <a:noFill/>
                  <a:prstDash val="solid"/>
                  <a:miter lim="400000"/>
                </a:ln>
              </a:rPr>
            </a:br>
            <a:r>
              <a:rPr dirty="0">
                <a:ln w="0" cap="flat">
                  <a:noFill/>
                  <a:prstDash val="solid"/>
                  <a:miter lim="400000"/>
                </a:ln>
              </a:rPr>
              <a:t>«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Я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люблю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 </a:t>
            </a:r>
            <a:r>
              <a:rPr dirty="0" err="1">
                <a:ln w="0" cap="flat">
                  <a:noFill/>
                  <a:prstDash val="solid"/>
                  <a:miter lim="400000"/>
                </a:ln>
              </a:rPr>
              <a:t>математику</a:t>
            </a:r>
            <a:r>
              <a:rPr dirty="0">
                <a:ln w="0" cap="flat">
                  <a:noFill/>
                  <a:prstDash val="solid"/>
                  <a:miter lim="400000"/>
                </a:ln>
              </a:rPr>
              <a:t>»</a:t>
            </a:r>
          </a:p>
        </p:txBody>
      </p:sp>
      <p:pic>
        <p:nvPicPr>
          <p:cNvPr id="139" name="Image" descr="Ima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098318" y="5280921"/>
            <a:ext cx="837975" cy="1080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06172" y="5173011"/>
            <a:ext cx="1117404" cy="1117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" descr="Imag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524197" y="5280921"/>
            <a:ext cx="1028717" cy="10094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Image" descr="Image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853535" y="5185928"/>
            <a:ext cx="962623" cy="11044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age" descr="Image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6116779" y="5436215"/>
            <a:ext cx="1069412" cy="8541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age" descr="Image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1713310" y="8904371"/>
            <a:ext cx="1282485" cy="98911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Rounded Rectangle"/>
          <p:cNvSpPr/>
          <p:nvPr/>
        </p:nvSpPr>
        <p:spPr>
          <a:xfrm>
            <a:off x="1954291" y="7996234"/>
            <a:ext cx="20475418" cy="50801"/>
          </a:xfrm>
          <a:prstGeom prst="roundRect">
            <a:avLst>
              <a:gd name="adj" fmla="val 50000"/>
            </a:avLst>
          </a:prstGeom>
          <a:solidFill>
            <a:srgbClr val="FD8D2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D8D2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731838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191486"/>
            <a:ext cx="24384001" cy="1111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29114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635</Words>
  <Application>Microsoft Office PowerPoint</Application>
  <PresentationFormat>Произвольный</PresentationFormat>
  <Paragraphs>177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777</cp:lastModifiedBy>
  <cp:revision>76</cp:revision>
  <cp:lastPrinted>2019-08-13T13:27:48Z</cp:lastPrinted>
  <dcterms:modified xsi:type="dcterms:W3CDTF">2021-01-25T11:19:06Z</dcterms:modified>
</cp:coreProperties>
</file>