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8" r:id="rId9"/>
    <p:sldId id="274" r:id="rId10"/>
    <p:sldId id="275" r:id="rId11"/>
    <p:sldId id="277" r:id="rId12"/>
    <p:sldId id="279" r:id="rId13"/>
    <p:sldId id="280" r:id="rId14"/>
    <p:sldId id="281" r:id="rId15"/>
    <p:sldId id="262" r:id="rId16"/>
    <p:sldId id="276" r:id="rId17"/>
    <p:sldId id="282" r:id="rId18"/>
    <p:sldId id="283" r:id="rId19"/>
    <p:sldId id="263" r:id="rId20"/>
    <p:sldId id="264" r:id="rId21"/>
    <p:sldId id="265" r:id="rId22"/>
    <p:sldId id="266" r:id="rId23"/>
    <p:sldId id="267" r:id="rId24"/>
    <p:sldId id="268" r:id="rId25"/>
    <p:sldId id="284" r:id="rId26"/>
    <p:sldId id="285" r:id="rId27"/>
    <p:sldId id="288" r:id="rId28"/>
    <p:sldId id="287" r:id="rId29"/>
    <p:sldId id="286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9013-C018-45DB-B7E7-04088DAFD8DC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9D770-FDF2-4F11-8507-B15370D9E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9D770-FDF2-4F11-8507-B15370D9E9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4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D902C8-FCC1-4073-AC42-62DB4CE0AA17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56EF17-CCD3-4CB8-9303-DC3AFD37E60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ДОКЛАД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</a:rPr>
              <a:t>«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Эффективные методы и приемы обучения чтению»</a:t>
            </a:r>
            <a:r>
              <a:rPr lang="ru-RU" b="1" dirty="0">
                <a:solidFill>
                  <a:srgbClr val="C00000"/>
                </a:solidFill>
                <a:effectLst/>
              </a:rPr>
              <a:t/>
            </a:r>
            <a:br>
              <a:rPr lang="ru-RU" b="1" dirty="0">
                <a:solidFill>
                  <a:srgbClr val="C00000"/>
                </a:solidFill>
                <a:effectLst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3140968"/>
            <a:ext cx="7406640" cy="2232248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Докладчик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учитель начальных классов 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Купреева В.Н.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( из опыта работы в малокомплектной школе)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9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a2/0001a2c9-a9b9202d/3/img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63284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88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815b35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7000"/>
            <a:ext cx="6768752" cy="4704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Упражнение   </a:t>
            </a:r>
            <a:r>
              <a:rPr lang="ru-RU" sz="2400" b="1" dirty="0"/>
              <a:t>" </a:t>
            </a:r>
            <a:r>
              <a:rPr lang="ru-RU" sz="2400" b="1" dirty="0" smtClean="0"/>
              <a:t>Задом наперед"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Зимний день.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5649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35a/00123f51-afbfe484/img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748883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8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554/00019f7b-b40424dd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47" y="980728"/>
            <a:ext cx="763284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2" y="295537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Упражнение «Накладка»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 descr="https://fsd.videouroki.net/html/2018/02/04/v_5a774bca8b55b/img3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Упражнение  «Лестница  слов» </a:t>
            </a:r>
          </a:p>
          <a:p>
            <a:pPr algn="ctr"/>
            <a:endParaRPr lang="ru-RU" sz="2400" b="1" dirty="0"/>
          </a:p>
          <a:p>
            <a:r>
              <a:rPr lang="ru-RU" sz="2400" b="1" dirty="0"/>
              <a:t>Составьте лестницу слов на заданную букву. Слова каждой последующей ступеньки начинаются с заданной буквы и увеличиваются на одну букву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pPr algn="ctr"/>
            <a:r>
              <a:rPr lang="ru-RU" sz="2800" b="1" dirty="0"/>
              <a:t>у</a:t>
            </a:r>
          </a:p>
          <a:p>
            <a:pPr algn="ctr"/>
            <a:r>
              <a:rPr lang="ru-RU" sz="2800" b="1" dirty="0"/>
              <a:t>ум</a:t>
            </a:r>
          </a:p>
          <a:p>
            <a:pPr algn="ctr"/>
            <a:r>
              <a:rPr lang="ru-RU" sz="2800" b="1" dirty="0"/>
              <a:t>уха</a:t>
            </a:r>
          </a:p>
          <a:p>
            <a:pPr algn="ctr"/>
            <a:r>
              <a:rPr lang="ru-RU" sz="2800" b="1" dirty="0"/>
              <a:t>узор</a:t>
            </a:r>
          </a:p>
          <a:p>
            <a:pPr algn="ctr"/>
            <a:r>
              <a:rPr lang="ru-RU" sz="2800" b="1" dirty="0" smtClean="0"/>
              <a:t>улица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Кто первым составит лестницу из 5 ступенек?</a:t>
            </a:r>
          </a:p>
        </p:txBody>
      </p:sp>
    </p:spTree>
    <p:extLst>
      <p:ext uri="{BB962C8B-B14F-4D97-AF65-F5344CB8AC3E}">
        <p14:creationId xmlns:p14="http://schemas.microsoft.com/office/powerpoint/2010/main" val="222556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2. </a:t>
            </a:r>
            <a:r>
              <a:rPr lang="ru-RU" sz="2400" b="1" dirty="0" smtClean="0">
                <a:solidFill>
                  <a:srgbClr val="C00000"/>
                </a:solidFill>
              </a:rPr>
              <a:t>УПРАЖНЕНИЯ для   формирования навыков   </a:t>
            </a:r>
            <a:r>
              <a:rPr lang="ru-RU" sz="2400" b="1" dirty="0">
                <a:solidFill>
                  <a:srgbClr val="C00000"/>
                </a:solidFill>
              </a:rPr>
              <a:t>выразительного   </a:t>
            </a:r>
            <a:r>
              <a:rPr lang="ru-RU" sz="2400" b="1" dirty="0" smtClean="0">
                <a:solidFill>
                  <a:srgbClr val="C00000"/>
                </a:solidFill>
              </a:rPr>
              <a:t>чтения.</a:t>
            </a:r>
          </a:p>
          <a:p>
            <a:pPr algn="ctr"/>
            <a:r>
              <a:rPr lang="ru-RU" b="1" dirty="0"/>
              <a:t>-</a:t>
            </a:r>
            <a:r>
              <a:rPr lang="ru-RU" b="1" dirty="0" smtClean="0"/>
              <a:t>Артикуляция</a:t>
            </a:r>
          </a:p>
          <a:p>
            <a:pPr algn="ctr"/>
            <a:r>
              <a:rPr lang="ru-RU" b="1" dirty="0" smtClean="0"/>
              <a:t>-</a:t>
            </a:r>
            <a:r>
              <a:rPr lang="ru-RU" b="1" dirty="0"/>
              <a:t>Чтение    </a:t>
            </a:r>
            <a:r>
              <a:rPr lang="ru-RU" b="1" dirty="0" smtClean="0"/>
              <a:t>скороговорок</a:t>
            </a:r>
          </a:p>
          <a:p>
            <a:pPr algn="ctr"/>
            <a:r>
              <a:rPr lang="ru-RU" b="1" dirty="0"/>
              <a:t>-Упражнение   " </a:t>
            </a:r>
            <a:r>
              <a:rPr lang="ru-RU" b="1" dirty="0" smtClean="0"/>
              <a:t>Окончания"</a:t>
            </a:r>
            <a:endParaRPr lang="ru-RU" b="1" dirty="0" smtClean="0"/>
          </a:p>
          <a:p>
            <a:pPr algn="ctr"/>
            <a:r>
              <a:rPr lang="ru-RU" b="1" dirty="0"/>
              <a:t>-Выделение    голосом </a:t>
            </a:r>
            <a:endParaRPr lang="ru-RU" b="1" dirty="0" smtClean="0"/>
          </a:p>
          <a:p>
            <a:pPr algn="ctr"/>
            <a:r>
              <a:rPr lang="ru-RU" b="1" dirty="0"/>
              <a:t>-Упражнение   " На  одном   </a:t>
            </a:r>
            <a:r>
              <a:rPr lang="ru-RU" b="1" dirty="0" smtClean="0"/>
              <a:t>дыхании"</a:t>
            </a:r>
            <a:endParaRPr lang="ru-RU" b="1" dirty="0" smtClean="0"/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Выборочное   чтение</a:t>
            </a:r>
          </a:p>
          <a:p>
            <a:pPr marL="342900" indent="-342900" algn="ctr">
              <a:buFontTx/>
              <a:buChar char="-"/>
            </a:pPr>
            <a:r>
              <a:rPr lang="ru-RU" b="1" dirty="0"/>
              <a:t>Чтение  одного  предложения   с  разной   </a:t>
            </a:r>
            <a:r>
              <a:rPr lang="ru-RU" b="1" dirty="0" smtClean="0"/>
              <a:t>интонацией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  </a:t>
            </a:r>
            <a:r>
              <a:rPr lang="ru-RU" b="1" dirty="0"/>
              <a:t>Упражнение  " Эхо </a:t>
            </a:r>
            <a:r>
              <a:rPr lang="ru-RU" b="1" dirty="0" smtClean="0"/>
              <a:t>«  </a:t>
            </a:r>
            <a:endParaRPr lang="ru-RU" b="1" dirty="0" smtClean="0"/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Упражнение    </a:t>
            </a:r>
            <a:r>
              <a:rPr lang="ru-RU" b="1" dirty="0"/>
              <a:t>" Ускорение </a:t>
            </a:r>
            <a:r>
              <a:rPr lang="ru-RU" b="1" dirty="0" smtClean="0"/>
              <a:t>" </a:t>
            </a:r>
            <a:endParaRPr lang="ru-RU" b="1" dirty="0"/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  </a:t>
            </a:r>
            <a:r>
              <a:rPr lang="ru-RU" b="1" dirty="0"/>
              <a:t>Разметка   </a:t>
            </a:r>
            <a:r>
              <a:rPr lang="ru-RU" b="1" dirty="0" smtClean="0"/>
              <a:t>текста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  </a:t>
            </a:r>
            <a:r>
              <a:rPr lang="ru-RU" b="1" dirty="0"/>
              <a:t>Чтение   под  </a:t>
            </a:r>
            <a:r>
              <a:rPr lang="ru-RU" b="1" dirty="0" smtClean="0"/>
              <a:t>музыку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  </a:t>
            </a:r>
            <a:r>
              <a:rPr lang="ru-RU" b="1" dirty="0"/>
              <a:t>Чтение  - </a:t>
            </a:r>
            <a:r>
              <a:rPr lang="ru-RU" b="1" dirty="0" smtClean="0"/>
              <a:t>пение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  </a:t>
            </a:r>
            <a:r>
              <a:rPr lang="ru-RU" b="1" dirty="0"/>
              <a:t>Чтение   с  </a:t>
            </a:r>
            <a:r>
              <a:rPr lang="ru-RU" b="1" dirty="0" smtClean="0"/>
              <a:t>настроением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Упражнение     </a:t>
            </a:r>
            <a:r>
              <a:rPr lang="ru-RU" b="1" dirty="0"/>
              <a:t>" </a:t>
            </a:r>
            <a:r>
              <a:rPr lang="ru-RU" b="1" dirty="0" smtClean="0"/>
              <a:t>Голоса"</a:t>
            </a:r>
            <a:endParaRPr lang="ru-RU" b="1" dirty="0" smtClean="0"/>
          </a:p>
          <a:p>
            <a:pPr algn="ctr"/>
            <a:r>
              <a:rPr lang="ru-RU" b="1" dirty="0" smtClean="0"/>
              <a:t>- </a:t>
            </a:r>
            <a:r>
              <a:rPr lang="ru-RU" b="1" dirty="0"/>
              <a:t>Дикторское   </a:t>
            </a:r>
            <a:r>
              <a:rPr lang="ru-RU" b="1" dirty="0" smtClean="0"/>
              <a:t>чтение </a:t>
            </a:r>
            <a:endParaRPr lang="ru-RU" b="1" dirty="0"/>
          </a:p>
          <a:p>
            <a:pPr marL="285750" indent="-285750" algn="ctr">
              <a:buFontTx/>
              <a:buChar char="-"/>
            </a:pPr>
            <a:r>
              <a:rPr lang="ru-RU" b="1" dirty="0" smtClean="0"/>
              <a:t>Конкурс  чтецов</a:t>
            </a:r>
          </a:p>
          <a:p>
            <a:pPr marL="342900" indent="-342900" algn="ctr">
              <a:buFontTx/>
              <a:buChar char="-"/>
            </a:pPr>
            <a:r>
              <a:rPr lang="ru-RU" b="1" dirty="0" smtClean="0"/>
              <a:t>ЧТЕНИЕ   </a:t>
            </a:r>
            <a:r>
              <a:rPr lang="ru-RU" b="1" dirty="0"/>
              <a:t>ПО  </a:t>
            </a:r>
            <a:r>
              <a:rPr lang="ru-RU" b="1" dirty="0" smtClean="0"/>
              <a:t>РОЛЯМ 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- ЧТЕНИЕ   ПО  РОЛЯМ    БЕЗ   СЛОВ   </a:t>
            </a:r>
            <a:r>
              <a:rPr lang="ru-RU" b="1" dirty="0" smtClean="0"/>
              <a:t>АВТОРА </a:t>
            </a:r>
            <a:endParaRPr lang="ru-RU" b="1" dirty="0" smtClean="0"/>
          </a:p>
          <a:p>
            <a:pPr algn="ctr"/>
            <a:r>
              <a:rPr lang="ru-RU" b="1" dirty="0"/>
              <a:t> - ИНСЦЕНИРОВАНИЕ.</a:t>
            </a:r>
          </a:p>
          <a:p>
            <a:pPr algn="ctr"/>
            <a:r>
              <a:rPr lang="ru-RU" b="1" dirty="0"/>
              <a:t> </a:t>
            </a:r>
          </a:p>
          <a:p>
            <a:pPr marL="342900" indent="-342900" algn="ctr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9461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uru1.murom.edusite.ru/images/p97_chteniestolbikovslovsodinakovoykoncovkoy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32655"/>
            <a:ext cx="7920880" cy="597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04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Разметка текста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Лоси.</a:t>
            </a:r>
          </a:p>
          <a:p>
            <a:pPr algn="ctr"/>
            <a:endParaRPr lang="ru-RU" sz="2400" dirty="0"/>
          </a:p>
          <a:p>
            <a:r>
              <a:rPr lang="ru-RU" sz="2400" b="1" dirty="0"/>
              <a:t>НаполянувышлилосихаслосёнкомГордыйлосьнаблюдалзанимиКрасивыиумныэтизвериГолодноихолодноимзимойПустокругомНилисточка,нитравкиоднагорькаякораИвдругзапахсенаНаполянестоитбольшаякормушкаДобрыерукиегеряположилидушистоесеновкормушкуОнхозяинвлесуизаботитсяодеревьяхптицахзверях</a:t>
            </a:r>
            <a:r>
              <a:rPr lang="ru-RU" sz="2400" b="1" dirty="0" smtClean="0"/>
              <a:t>.</a:t>
            </a:r>
          </a:p>
          <a:p>
            <a:pPr algn="r"/>
            <a:r>
              <a:rPr lang="ru-RU" sz="2400" b="1" i="1" dirty="0" err="1" smtClean="0"/>
              <a:t>В.Карасёва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303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69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Чтение  - пение </a:t>
            </a:r>
            <a:endParaRPr lang="ru-RU" sz="2800" b="1" dirty="0" smtClean="0"/>
          </a:p>
          <a:p>
            <a:pPr algn="ctr"/>
            <a:r>
              <a:rPr lang="ru-RU" sz="2800" dirty="0" smtClean="0"/>
              <a:t>(на мотив  «Песенка о медведях»)</a:t>
            </a:r>
          </a:p>
          <a:p>
            <a:pPr algn="ctr"/>
            <a:r>
              <a:rPr lang="ru-RU" sz="1600" dirty="0" smtClean="0"/>
              <a:t>где-то на белом свете…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16086"/>
            <a:ext cx="7272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/>
              <a:t>В</a:t>
            </a:r>
            <a:r>
              <a:rPr lang="ru-RU" sz="2400" b="1" dirty="0"/>
              <a:t> давние времена был в поле волшебный колодец. Подходил к нему человек, опускал ведро, вытаскивал, а в ведре оказывалось то, что было у него на сердце. </a:t>
            </a:r>
            <a:br>
              <a:rPr lang="ru-RU" sz="2400" b="1" dirty="0"/>
            </a:br>
            <a:r>
              <a:rPr lang="ru-RU" sz="2400" b="1" dirty="0"/>
              <a:t>Сначала люди черпали из колодца любовь, добро, нежность. У кого что было — у того еще прибавлялось. Но потом что-то случилось в мире: люди стали все чаще зачерпывать из колодца зло, зависть, ненависть. И решили они, что колодец испортился. И засыпали колодец. Ведь колодец засыпать легче, чем сердце свое очистить, правда?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543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endParaRPr lang="ru-RU" sz="2400" b="1" dirty="0" smtClean="0"/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C00000"/>
                </a:solidFill>
              </a:rPr>
              <a:t>Упражнения для   </a:t>
            </a:r>
            <a:r>
              <a:rPr lang="ru-RU" sz="2400" b="1" dirty="0">
                <a:solidFill>
                  <a:srgbClr val="C00000"/>
                </a:solidFill>
              </a:rPr>
              <a:t>понимания  </a:t>
            </a:r>
            <a:r>
              <a:rPr lang="ru-RU" sz="2400" b="1" dirty="0" smtClean="0">
                <a:solidFill>
                  <a:srgbClr val="C00000"/>
                </a:solidFill>
              </a:rPr>
              <a:t>смысла   </a:t>
            </a:r>
            <a:r>
              <a:rPr lang="ru-RU" sz="2400" b="1" dirty="0">
                <a:solidFill>
                  <a:srgbClr val="C00000"/>
                </a:solidFill>
              </a:rPr>
              <a:t>текста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b="1" dirty="0" smtClean="0"/>
          </a:p>
          <a:p>
            <a:r>
              <a:rPr lang="ru-RU" sz="1600" b="1" dirty="0" smtClean="0"/>
              <a:t>-СЛОВАРНАЯ    </a:t>
            </a:r>
            <a:r>
              <a:rPr lang="ru-RU" sz="1600" b="1" dirty="0"/>
              <a:t>РАБОТА </a:t>
            </a:r>
            <a:endParaRPr lang="ru-RU" sz="1600" b="1" dirty="0" smtClean="0"/>
          </a:p>
          <a:p>
            <a:r>
              <a:rPr lang="ru-RU" sz="1600" b="1" dirty="0"/>
              <a:t>- ОЗАГЛАВЛИВАНИЕ   </a:t>
            </a:r>
            <a:r>
              <a:rPr lang="ru-RU" sz="1600" b="1" dirty="0" smtClean="0"/>
              <a:t>ТЕКСТА </a:t>
            </a:r>
            <a:endParaRPr lang="ru-RU" sz="1600" b="1" dirty="0"/>
          </a:p>
          <a:p>
            <a:r>
              <a:rPr lang="ru-RU" sz="1600" b="1" dirty="0" smtClean="0"/>
              <a:t>- </a:t>
            </a:r>
            <a:r>
              <a:rPr lang="ru-RU" sz="1600" b="1" dirty="0"/>
              <a:t>ДЕЛЕНИЕ     ТЕКСТА  	</a:t>
            </a:r>
            <a:r>
              <a:rPr lang="ru-RU" sz="1600" b="1" dirty="0" smtClean="0"/>
              <a:t> </a:t>
            </a:r>
            <a:r>
              <a:rPr lang="ru-RU" sz="1600" b="1" dirty="0"/>
              <a:t> </a:t>
            </a:r>
          </a:p>
          <a:p>
            <a:r>
              <a:rPr lang="ru-RU" sz="1600" b="1" dirty="0" smtClean="0"/>
              <a:t>- </a:t>
            </a:r>
            <a:r>
              <a:rPr lang="ru-RU" sz="1600" b="1" dirty="0"/>
              <a:t>ОПРЕДЕЛЕНИЕ    типа    </a:t>
            </a:r>
            <a:r>
              <a:rPr lang="ru-RU" sz="1600" b="1" dirty="0" smtClean="0"/>
              <a:t>текста </a:t>
            </a:r>
            <a:endParaRPr lang="ru-RU" sz="1600" b="1" dirty="0"/>
          </a:p>
          <a:p>
            <a:r>
              <a:rPr lang="ru-RU" sz="1600" b="1" dirty="0" smtClean="0"/>
              <a:t>- </a:t>
            </a:r>
            <a:r>
              <a:rPr lang="ru-RU" sz="1600" b="1" dirty="0"/>
              <a:t>ПОДБОР   ИЛЛЮСТРАЦИИ  к  </a:t>
            </a:r>
            <a:r>
              <a:rPr lang="ru-RU" sz="1600" b="1" dirty="0" smtClean="0"/>
              <a:t>тексту </a:t>
            </a:r>
            <a:r>
              <a:rPr lang="ru-RU" sz="1600" b="1" dirty="0"/>
              <a:t> </a:t>
            </a:r>
          </a:p>
          <a:p>
            <a:r>
              <a:rPr lang="ru-RU" sz="1600" b="1" dirty="0" smtClean="0"/>
              <a:t>- </a:t>
            </a:r>
            <a:r>
              <a:rPr lang="ru-RU" sz="1600" b="1" dirty="0"/>
              <a:t>ОПРЕДЕЛЕНИЕ  по   иллюстрации   содержания    </a:t>
            </a:r>
            <a:r>
              <a:rPr lang="ru-RU" sz="1600" b="1" dirty="0" smtClean="0"/>
              <a:t>текста </a:t>
            </a:r>
            <a:r>
              <a:rPr lang="ru-RU" sz="1600" b="1" dirty="0"/>
              <a:t> </a:t>
            </a:r>
          </a:p>
          <a:p>
            <a:r>
              <a:rPr lang="ru-RU" sz="1600" b="1" dirty="0" smtClean="0"/>
              <a:t>- </a:t>
            </a:r>
            <a:r>
              <a:rPr lang="ru-RU" sz="1600" b="1" dirty="0"/>
              <a:t>СОСТАВЛЕНИЕ   ДИАФИЛЬМА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-ВЫБОРОЧНОЕ   </a:t>
            </a:r>
            <a:r>
              <a:rPr lang="ru-RU" sz="1600" b="1" dirty="0"/>
              <a:t>ЧТЕНИЕ </a:t>
            </a:r>
            <a:endParaRPr lang="ru-RU" sz="1600" b="1" dirty="0" smtClean="0"/>
          </a:p>
          <a:p>
            <a:r>
              <a:rPr lang="ru-RU" sz="1600" b="1" dirty="0"/>
              <a:t>-</a:t>
            </a:r>
            <a:r>
              <a:rPr lang="ru-RU" sz="1600" b="1" dirty="0" smtClean="0"/>
              <a:t>РАБОТА   </a:t>
            </a:r>
            <a:r>
              <a:rPr lang="ru-RU" sz="1600" b="1" dirty="0"/>
              <a:t>с  текстом    ПО  ВОПРОСАМ </a:t>
            </a:r>
          </a:p>
          <a:p>
            <a:r>
              <a:rPr lang="ru-RU" sz="1600" b="1" dirty="0"/>
              <a:t>-</a:t>
            </a:r>
            <a:r>
              <a:rPr lang="ru-RU" sz="1600" b="1" dirty="0" smtClean="0"/>
              <a:t>УПРАЖНЕНИЕ    </a:t>
            </a:r>
            <a:r>
              <a:rPr lang="ru-RU" sz="1600" b="1" dirty="0"/>
              <a:t>"  ПРОПУЩЕННОЕ   СЛОВО " </a:t>
            </a:r>
            <a:endParaRPr lang="ru-RU" sz="1600" b="1" dirty="0" smtClean="0"/>
          </a:p>
          <a:p>
            <a:r>
              <a:rPr lang="ru-RU" sz="1600" b="1" dirty="0" smtClean="0"/>
              <a:t>-ВОССТАНОВЛЕНИЕ    </a:t>
            </a:r>
            <a:r>
              <a:rPr lang="ru-RU" sz="1600" b="1" dirty="0"/>
              <a:t>ТЕКСТА </a:t>
            </a:r>
            <a:endParaRPr lang="ru-RU" sz="1600" b="1" dirty="0" smtClean="0"/>
          </a:p>
          <a:p>
            <a:r>
              <a:rPr lang="ru-RU" sz="1600" b="1" dirty="0"/>
              <a:t>-</a:t>
            </a:r>
            <a:r>
              <a:rPr lang="ru-RU" sz="1600" b="1" dirty="0" smtClean="0"/>
              <a:t> </a:t>
            </a:r>
            <a:r>
              <a:rPr lang="ru-RU" sz="1600" b="1" dirty="0"/>
              <a:t>РАСПРОСТРАНЕНИЕ   </a:t>
            </a:r>
            <a:r>
              <a:rPr lang="ru-RU" sz="1600" b="1" dirty="0" smtClean="0"/>
              <a:t>ПРЕДЛОЖЕНИЙ</a:t>
            </a:r>
          </a:p>
          <a:p>
            <a:r>
              <a:rPr lang="ru-RU" sz="1600" b="1" dirty="0" smtClean="0"/>
              <a:t>-ФАНТОГРАММЫ </a:t>
            </a:r>
          </a:p>
          <a:p>
            <a:r>
              <a:rPr lang="ru-RU" sz="1600" b="1" dirty="0"/>
              <a:t>-</a:t>
            </a:r>
            <a:r>
              <a:rPr lang="ru-RU" sz="1600" b="1" dirty="0" smtClean="0"/>
              <a:t>СОСТАВЛЕНИЕ   </a:t>
            </a:r>
            <a:r>
              <a:rPr lang="ru-RU" sz="1600" b="1" dirty="0"/>
              <a:t>КРОССВОРДОВ  по  </a:t>
            </a:r>
            <a:r>
              <a:rPr lang="ru-RU" sz="1600" b="1" dirty="0" smtClean="0"/>
              <a:t>тексту </a:t>
            </a:r>
            <a:endParaRPr lang="ru-RU" sz="1600" b="1" dirty="0" smtClean="0"/>
          </a:p>
          <a:p>
            <a:r>
              <a:rPr lang="ru-RU" sz="1600" b="1" dirty="0"/>
              <a:t>-</a:t>
            </a:r>
            <a:r>
              <a:rPr lang="ru-RU" sz="1600" b="1" dirty="0" smtClean="0"/>
              <a:t>ВИКТОРИНЫ </a:t>
            </a:r>
            <a:endParaRPr lang="ru-RU" sz="1600" b="1" dirty="0" smtClean="0"/>
          </a:p>
          <a:p>
            <a:r>
              <a:rPr lang="ru-RU" sz="1600" b="1" dirty="0"/>
              <a:t>-</a:t>
            </a:r>
            <a:r>
              <a:rPr lang="ru-RU" sz="1600" b="1" dirty="0" smtClean="0"/>
              <a:t> </a:t>
            </a:r>
            <a:r>
              <a:rPr lang="ru-RU" sz="1600" b="1" dirty="0"/>
              <a:t>МИНИ - СОЧИНЕНИЯ </a:t>
            </a:r>
            <a:endParaRPr lang="ru-RU" sz="1600" b="1" dirty="0" smtClean="0"/>
          </a:p>
          <a:p>
            <a:r>
              <a:rPr lang="ru-RU" sz="1600" b="1" dirty="0"/>
              <a:t>-</a:t>
            </a:r>
            <a:r>
              <a:rPr lang="ru-RU" sz="1600" b="1" dirty="0" smtClean="0"/>
              <a:t>ПОДБОР  </a:t>
            </a:r>
            <a:r>
              <a:rPr lang="ru-RU" sz="1600" b="1" dirty="0"/>
              <a:t>ПОСЛОВИЦ  И  ПОГОВОРОК</a:t>
            </a:r>
          </a:p>
          <a:p>
            <a:r>
              <a:rPr lang="ru-RU" sz="1600" b="1" dirty="0"/>
              <a:t> </a:t>
            </a:r>
          </a:p>
          <a:p>
            <a:pPr marL="342900" indent="-342900" algn="ctr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170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6887790" cy="6264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</a:rPr>
              <a:t>Чтение – вот лучшее учение! 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   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А.С.Пушкин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Чтение – это прежде всего сотворчество.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М.Цветаева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Чтение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для ума – то же, что физические упражнения для тела.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          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effectLst/>
              </a:rPr>
              <a:t>Д.Аддисон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Чтение возвышает душу.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Вольтер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Люди перестают мыслить, когда перестают читать.</a:t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>                                                </a:t>
            </a:r>
            <a:r>
              <a:rPr lang="ru-RU" sz="2400" b="1" dirty="0" err="1">
                <a:solidFill>
                  <a:schemeClr val="tx1"/>
                </a:solidFill>
                <a:effectLst/>
              </a:rPr>
              <a:t>Д.Дидро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Валя\Рабочий стол\ММО 2019-2020уч г\чт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36724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cuments and Settings\Валя\Рабочий стол\ММО 2019-2020уч г\чте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76672"/>
            <a:ext cx="3600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3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Валя\Рабочий стол\ММО 2019-2020уч г\чте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3744416" cy="57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ocuments and Settings\Валя\Рабочий стол\ММО 2019-2020уч г\чтен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672408" cy="57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8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Валя\Рабочий стол\ММО 2019-2020уч г\чте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6149"/>
            <a:ext cx="3816424" cy="59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ocuments and Settings\Валя\Рабочий стол\ММО 2019-2020уч г\чтен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42" y="456150"/>
            <a:ext cx="3717445" cy="59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0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Валя\Рабочий стол\ММО 2019-2020уч г\чтен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0" y="476672"/>
            <a:ext cx="3838128" cy="59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ocuments and Settings\Валя\Рабочий стол\ММО 2019-2020уч г\чтен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43" y="476672"/>
            <a:ext cx="3726215" cy="59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3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Валя\Рабочий стол\ММО 2019-2020уч г\чтен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960440" cy="57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ocuments and Settings\Валя\Рабочий стол\ММО 2019-2020уч г\чтен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43" y="476672"/>
            <a:ext cx="3744416" cy="57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Валя\Рабочий стол\img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82444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3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Валя\Рабочий стол\img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9685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9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ocuments and Settings\Валя\Рабочий стол\ММО 2019-2020уч г\чтени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6" y="165354"/>
            <a:ext cx="7885384" cy="63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86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cuments and Settings\Валя\Рабочий стол\ММО 2019-2020уч г\чтенин17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8" y="332656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588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800" b="1" dirty="0" smtClean="0"/>
              <a:t>Желаем </a:t>
            </a:r>
            <a:r>
              <a:rPr lang="ru-RU" sz="2800" b="1" dirty="0"/>
              <a:t>вам вперёд глядеть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pPr algn="ctr"/>
            <a:r>
              <a:rPr lang="ru-RU" sz="2800" b="1" dirty="0"/>
              <a:t>Шагать по жизни смело</a:t>
            </a:r>
            <a:r>
              <a:rPr lang="ru-RU" sz="2800" b="1" dirty="0" smtClean="0"/>
              <a:t>!</a:t>
            </a:r>
            <a:endParaRPr lang="ru-RU" sz="2800" b="1" dirty="0"/>
          </a:p>
          <a:p>
            <a:pPr algn="ctr"/>
            <a:r>
              <a:rPr lang="ru-RU" sz="2800" b="1" dirty="0"/>
              <a:t>Пусть не придётся вам </a:t>
            </a:r>
            <a:r>
              <a:rPr lang="ru-RU" sz="2800" b="1" dirty="0" smtClean="0"/>
              <a:t>краснеть</a:t>
            </a:r>
          </a:p>
          <a:p>
            <a:pPr algn="ctr"/>
            <a:r>
              <a:rPr lang="ru-RU" sz="2800" b="1" dirty="0" smtClean="0"/>
              <a:t>За </a:t>
            </a:r>
            <a:r>
              <a:rPr lang="ru-RU" sz="2800" b="1" dirty="0"/>
              <a:t>дело и без дела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algn="ctr"/>
            <a:r>
              <a:rPr lang="ru-RU" sz="2800" b="1" dirty="0"/>
              <a:t>Пусть будет верен ваш маршрут</a:t>
            </a:r>
          </a:p>
          <a:p>
            <a:pPr algn="ctr"/>
            <a:r>
              <a:rPr lang="ru-RU" sz="2800" b="1" dirty="0"/>
              <a:t>И по плечу задачи.</a:t>
            </a:r>
          </a:p>
          <a:p>
            <a:pPr algn="ctr"/>
            <a:r>
              <a:rPr lang="ru-RU" sz="2800" b="1" dirty="0"/>
              <a:t>Пусть впереди успехи ждут,</a:t>
            </a:r>
          </a:p>
          <a:p>
            <a:pPr algn="ctr"/>
            <a:r>
              <a:rPr lang="ru-RU" sz="2800" b="1" dirty="0"/>
              <a:t>Победы, радости, удачи!</a:t>
            </a:r>
          </a:p>
          <a:p>
            <a:pPr algn="ctr"/>
            <a:r>
              <a:rPr lang="ru-RU" sz="2800" b="1" dirty="0"/>
              <a:t>Желаем, чтобы в каждом деле</a:t>
            </a:r>
          </a:p>
          <a:p>
            <a:pPr algn="ctr"/>
            <a:r>
              <a:rPr lang="ru-RU" sz="2800" b="1" dirty="0"/>
              <a:t>Вы добивались своей цели</a:t>
            </a:r>
            <a:r>
              <a:rPr lang="ru-RU" sz="2800" b="1" dirty="0" smtClean="0"/>
              <a:t>!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Спасибо за работу!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4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Валя\Рабочий стол\ММО 2019-2020уч г\письмен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77686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0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СПИСОК </a:t>
            </a:r>
            <a:r>
              <a:rPr lang="ru-RU" b="1" dirty="0" smtClean="0"/>
              <a:t>ЛИТЕРАТУРЫ</a:t>
            </a:r>
          </a:p>
          <a:p>
            <a:pPr algn="ctr"/>
            <a:endParaRPr lang="ru-RU" dirty="0"/>
          </a:p>
          <a:p>
            <a:pPr lvl="0"/>
            <a:r>
              <a:rPr lang="ru-RU" dirty="0"/>
              <a:t>Горецкий В.Г. О некоторых причинах низкого качества уроков чтения и пути их преодоления // Начальная школа. - 1997. -№12.</a:t>
            </a:r>
          </a:p>
          <a:p>
            <a:pPr lvl="0"/>
            <a:r>
              <a:rPr lang="ru-RU" dirty="0"/>
              <a:t>Вербицкая М.В. Тексты по чтению. -М.: Дрофа, 2001.</a:t>
            </a:r>
          </a:p>
          <a:p>
            <a:pPr lvl="0"/>
            <a:r>
              <a:rPr lang="ru-RU" dirty="0" err="1"/>
              <a:t>Бунеев</a:t>
            </a:r>
            <a:r>
              <a:rPr lang="ru-RU" dirty="0"/>
              <a:t> Р.Н., </a:t>
            </a:r>
            <a:r>
              <a:rPr lang="ru-RU" dirty="0" err="1"/>
              <a:t>Бунеева</a:t>
            </a:r>
            <a:r>
              <a:rPr lang="ru-RU" dirty="0"/>
              <a:t> Е.В. Тетради по чтению для 1-4 классов. - М.: </a:t>
            </a:r>
            <a:r>
              <a:rPr lang="ru-RU" dirty="0" err="1"/>
              <a:t>Баласс</a:t>
            </a:r>
            <a:r>
              <a:rPr lang="ru-RU" dirty="0"/>
              <a:t>, 2001.</a:t>
            </a:r>
          </a:p>
          <a:p>
            <a:pPr lvl="0"/>
            <a:r>
              <a:rPr lang="ru-RU" dirty="0" err="1"/>
              <a:t>Джежелей</a:t>
            </a:r>
            <a:r>
              <a:rPr lang="ru-RU" dirty="0"/>
              <a:t> О. </a:t>
            </a:r>
            <a:r>
              <a:rPr lang="ru-RU" dirty="0" err="1"/>
              <a:t>Помогайка</a:t>
            </a:r>
            <a:r>
              <a:rPr lang="ru-RU" dirty="0"/>
              <a:t>. - М., 1995.</a:t>
            </a:r>
          </a:p>
          <a:p>
            <a:pPr lvl="0"/>
            <a:r>
              <a:rPr lang="ru-RU" dirty="0" err="1"/>
              <a:t>Кубасова</a:t>
            </a:r>
            <a:r>
              <a:rPr lang="ru-RU" dirty="0"/>
              <a:t> О.В. Как помочь ребенку стать читателем. - Тула: Изд-во «Родничок», 2004.</a:t>
            </a:r>
          </a:p>
          <a:p>
            <a:pPr lvl="0"/>
            <a:r>
              <a:rPr lang="ru-RU" dirty="0"/>
              <a:t>Калмыкова И.Р. Таинственный мир звуков. - Ярославль: «Академия развития», 1998</a:t>
            </a:r>
          </a:p>
          <a:p>
            <a:pPr lvl="0"/>
            <a:r>
              <a:rPr lang="ru-RU" dirty="0" err="1"/>
              <a:t>Оморокова</a:t>
            </a:r>
            <a:r>
              <a:rPr lang="ru-RU" dirty="0"/>
              <a:t> М.И. Совершенствование чтения младших школьников. - М: АРКТИ, 2001.</a:t>
            </a:r>
          </a:p>
          <a:p>
            <a:pPr lvl="0"/>
            <a:r>
              <a:rPr lang="ru-RU" dirty="0" err="1"/>
              <a:t>Речь.Речь.Речь</a:t>
            </a:r>
            <a:r>
              <a:rPr lang="ru-RU" dirty="0"/>
              <a:t> /Под ред. Т.А. </a:t>
            </a:r>
            <a:r>
              <a:rPr lang="ru-RU" dirty="0" err="1"/>
              <a:t>Ладыженской</a:t>
            </a:r>
            <a:r>
              <a:rPr lang="ru-RU" dirty="0"/>
              <a:t>. - М.: Просвещение, 1990.</a:t>
            </a:r>
          </a:p>
          <a:p>
            <a:pPr lvl="0"/>
            <a:r>
              <a:rPr lang="ru-RU" dirty="0"/>
              <a:t>Журнал «Начальная школа» № 1, 1987; №5, 1989; № 3,1990; №2,1994 .</a:t>
            </a:r>
          </a:p>
          <a:p>
            <a:pPr lvl="0"/>
            <a:r>
              <a:rPr lang="ru-RU" dirty="0"/>
              <a:t>Журнал  «Воспитание школьников» №5 Д1999г</a:t>
            </a:r>
          </a:p>
          <a:p>
            <a:pPr lvl="0"/>
            <a:r>
              <a:rPr lang="ru-RU" dirty="0" err="1"/>
              <a:t>И.Г.Пальченко</a:t>
            </a:r>
            <a:r>
              <a:rPr lang="ru-RU" dirty="0"/>
              <a:t>  «Методика быстрого чтения»</a:t>
            </a:r>
          </a:p>
          <a:p>
            <a:pPr lvl="0"/>
            <a:r>
              <a:rPr lang="ru-RU" dirty="0" err="1"/>
              <a:t>В.Н.Зайцев</a:t>
            </a:r>
            <a:r>
              <a:rPr lang="ru-RU" dirty="0"/>
              <a:t>  «Скорость оптимального чтения»</a:t>
            </a:r>
          </a:p>
          <a:p>
            <a:pPr lvl="0"/>
            <a:r>
              <a:rPr lang="ru-RU" dirty="0" err="1"/>
              <a:t>М.Р.Львов</a:t>
            </a:r>
            <a:r>
              <a:rPr lang="ru-RU" dirty="0"/>
              <a:t>  «Методика развития речи младших </a:t>
            </a:r>
            <a:r>
              <a:rPr lang="ru-RU" dirty="0" smtClean="0"/>
              <a:t>школьников»</a:t>
            </a:r>
          </a:p>
          <a:p>
            <a:pPr lvl="0"/>
            <a:r>
              <a:rPr lang="ru-RU" dirty="0" smtClean="0"/>
              <a:t>Татьяна </a:t>
            </a:r>
            <a:r>
              <a:rPr lang="ru-RU" dirty="0" err="1"/>
              <a:t>Джало</a:t>
            </a:r>
            <a:r>
              <a:rPr lang="ru-RU" dirty="0"/>
              <a:t> «Читаем играя.  Сборник игровых упражнений для обучения чтению». «</a:t>
            </a:r>
            <a:r>
              <a:rPr lang="ru-RU" dirty="0" err="1"/>
              <a:t>Читалочка</a:t>
            </a:r>
            <a:r>
              <a:rPr lang="ru-RU" dirty="0"/>
              <a:t>»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chitalochka-ru.ru.</a:t>
            </a:r>
            <a:r>
              <a:rPr lang="ru-R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4449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/>
              <a:t>«Уметь читать</a:t>
            </a:r>
            <a:r>
              <a:rPr lang="ru-RU" sz="2400" b="1" dirty="0"/>
              <a:t>, </a:t>
            </a:r>
            <a:r>
              <a:rPr lang="ru-RU" sz="2400" b="1" i="1" dirty="0"/>
              <a:t> в широком смысле этого слова – значит,</a:t>
            </a:r>
            <a:endParaRPr lang="ru-RU" sz="2400" b="1" dirty="0"/>
          </a:p>
          <a:p>
            <a:pPr algn="r"/>
            <a:r>
              <a:rPr lang="ru-RU" sz="2400" b="1" i="1" dirty="0"/>
              <a:t>извлечь из мертвой буквы живой смысл» </a:t>
            </a:r>
            <a:endParaRPr lang="ru-RU" sz="2400" b="1" dirty="0"/>
          </a:p>
          <a:p>
            <a:pPr algn="r"/>
            <a:r>
              <a:rPr lang="ru-RU" sz="2400" b="1" i="1" dirty="0"/>
              <a:t>К.Д. Ушинский</a:t>
            </a:r>
            <a:endParaRPr lang="ru-RU" sz="2400" b="1" dirty="0"/>
          </a:p>
          <a:p>
            <a:pPr algn="r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483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i="1" dirty="0" smtClean="0"/>
          </a:p>
          <a:p>
            <a:pPr algn="r"/>
            <a:endParaRPr lang="ru-RU" sz="2400" b="1" i="1" dirty="0"/>
          </a:p>
          <a:p>
            <a:pPr algn="r"/>
            <a:r>
              <a:rPr lang="ru-RU" sz="2400" b="1" i="1" dirty="0" smtClean="0"/>
              <a:t>«</a:t>
            </a:r>
            <a:r>
              <a:rPr lang="ru-RU" sz="2400" b="1" i="1" dirty="0"/>
              <a:t>Чтение –главное орудие начальной школы,  которым она может действовать как на умственное, так и на нравственное развитие своих учеников, развивать и укреплять и мысль и любознательность.  Чтение то окошко, через  которое дети видят и познают мир и самих себя».</a:t>
            </a:r>
            <a:endParaRPr lang="ru-RU" sz="2400" b="1" dirty="0"/>
          </a:p>
          <a:p>
            <a:pPr algn="r"/>
            <a:r>
              <a:rPr lang="ru-RU" sz="2400" b="1" i="1" dirty="0"/>
              <a:t>К.Д. Ушинский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17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Система </a:t>
            </a:r>
            <a:r>
              <a:rPr lang="ru-RU" sz="2400" b="1" dirty="0">
                <a:solidFill>
                  <a:srgbClr val="C00000"/>
                </a:solidFill>
              </a:rPr>
              <a:t>упражнений для формирования устойчивого навыка чтения у младших </a:t>
            </a:r>
            <a:r>
              <a:rPr lang="ru-RU" sz="2400" b="1" dirty="0" smtClean="0">
                <a:solidFill>
                  <a:srgbClr val="C00000"/>
                </a:solidFill>
              </a:rPr>
              <a:t>школьников:</a:t>
            </a:r>
          </a:p>
          <a:p>
            <a:endParaRPr lang="ru-RU" sz="2400" b="1" dirty="0" smtClean="0"/>
          </a:p>
          <a:p>
            <a:endParaRPr lang="ru-RU" sz="2000" b="1" dirty="0" smtClean="0"/>
          </a:p>
          <a:p>
            <a:pPr marL="457200" indent="-457200" algn="ctr">
              <a:buAutoNum type="arabicParenR"/>
            </a:pPr>
            <a:r>
              <a:rPr lang="ru-RU" sz="2400" b="1" dirty="0" smtClean="0"/>
              <a:t>упр</a:t>
            </a:r>
            <a:r>
              <a:rPr lang="ru-RU" sz="2400" b="1" dirty="0"/>
              <a:t>.  для   развития   техники   чтения</a:t>
            </a:r>
            <a:r>
              <a:rPr lang="ru-RU" sz="2400" b="1" dirty="0" smtClean="0"/>
              <a:t>;</a:t>
            </a:r>
          </a:p>
          <a:p>
            <a:pPr marL="457200" indent="-457200" algn="ctr">
              <a:buAutoNum type="arabicParenR"/>
            </a:pPr>
            <a:endParaRPr lang="ru-RU" sz="2400" b="1" dirty="0"/>
          </a:p>
          <a:p>
            <a:pPr algn="ctr"/>
            <a:r>
              <a:rPr lang="ru-RU" sz="2400" b="1" dirty="0"/>
              <a:t> </a:t>
            </a:r>
          </a:p>
          <a:p>
            <a:pPr algn="ctr"/>
            <a:r>
              <a:rPr lang="ru-RU" sz="2400" b="1" dirty="0"/>
              <a:t>2) упр.  для   формирования   навыков  выразительного   чтения;</a:t>
            </a:r>
          </a:p>
          <a:p>
            <a:pPr algn="ctr"/>
            <a:r>
              <a:rPr lang="ru-RU" sz="2400" b="1" dirty="0"/>
              <a:t> 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3) упр.   для   понимания   смысла   чтения.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6268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806489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 </a:t>
            </a:r>
            <a:r>
              <a:rPr lang="ru-RU" sz="2400" b="1" dirty="0">
                <a:solidFill>
                  <a:srgbClr val="C00000"/>
                </a:solidFill>
              </a:rPr>
              <a:t>УПРАЖНЕНИЯ   </a:t>
            </a:r>
            <a:r>
              <a:rPr lang="ru-RU" sz="2400" b="1" dirty="0" smtClean="0">
                <a:solidFill>
                  <a:srgbClr val="C00000"/>
                </a:solidFill>
              </a:rPr>
              <a:t>для  </a:t>
            </a:r>
            <a:r>
              <a:rPr lang="ru-RU" sz="2400" b="1" dirty="0">
                <a:solidFill>
                  <a:srgbClr val="C00000"/>
                </a:solidFill>
              </a:rPr>
              <a:t>развития  </a:t>
            </a:r>
            <a:r>
              <a:rPr lang="ru-RU" sz="2400" b="1" dirty="0" smtClean="0">
                <a:solidFill>
                  <a:srgbClr val="C00000"/>
                </a:solidFill>
              </a:rPr>
              <a:t>ТЕХНИКИ  ЧТЕНИЯ.</a:t>
            </a:r>
          </a:p>
          <a:p>
            <a:r>
              <a:rPr lang="ru-RU" dirty="0" smtClean="0"/>
              <a:t> </a:t>
            </a:r>
          </a:p>
          <a:p>
            <a:r>
              <a:rPr lang="ru-RU" sz="2400" dirty="0" smtClean="0"/>
              <a:t>-</a:t>
            </a:r>
            <a:r>
              <a:rPr lang="ru-RU" sz="2400" dirty="0"/>
              <a:t>Упражнение   " Догонялки </a:t>
            </a:r>
            <a:r>
              <a:rPr lang="ru-RU" sz="2400" dirty="0" smtClean="0"/>
              <a:t>";</a:t>
            </a:r>
          </a:p>
          <a:p>
            <a:r>
              <a:rPr lang="ru-RU" sz="2400" dirty="0"/>
              <a:t>-Упражнение    "  Наступи   на   </a:t>
            </a:r>
            <a:r>
              <a:rPr lang="ru-RU" sz="2400" dirty="0" smtClean="0"/>
              <a:t>пятку ";</a:t>
            </a:r>
            <a:endParaRPr lang="ru-RU" sz="2400" dirty="0"/>
          </a:p>
          <a:p>
            <a:r>
              <a:rPr lang="ru-RU" sz="2400" dirty="0"/>
              <a:t>-Чтение   в  парах  или   группах   по  </a:t>
            </a:r>
            <a:r>
              <a:rPr lang="ru-RU" sz="2400" dirty="0" smtClean="0"/>
              <a:t>одному  предложению; </a:t>
            </a:r>
          </a:p>
          <a:p>
            <a:r>
              <a:rPr lang="ru-RU" sz="2400" dirty="0"/>
              <a:t>-Чтение   в  паре  с  </a:t>
            </a:r>
            <a:r>
              <a:rPr lang="ru-RU" sz="2400" dirty="0" smtClean="0"/>
              <a:t>линейкой;</a:t>
            </a:r>
          </a:p>
          <a:p>
            <a:r>
              <a:rPr lang="ru-RU" sz="2400" dirty="0"/>
              <a:t>-Динамическое  </a:t>
            </a:r>
            <a:r>
              <a:rPr lang="ru-RU" sz="2400" dirty="0" smtClean="0"/>
              <a:t>чтение;</a:t>
            </a:r>
          </a:p>
          <a:p>
            <a:r>
              <a:rPr lang="ru-RU" sz="2400" dirty="0"/>
              <a:t>-Бинарное  </a:t>
            </a:r>
            <a:r>
              <a:rPr lang="ru-RU" sz="2400" dirty="0" smtClean="0"/>
              <a:t>чтение;</a:t>
            </a:r>
          </a:p>
          <a:p>
            <a:r>
              <a:rPr lang="ru-RU" sz="2400" dirty="0"/>
              <a:t>-Упражнение   " Буксир </a:t>
            </a:r>
            <a:r>
              <a:rPr lang="ru-RU" sz="2400" dirty="0" smtClean="0"/>
              <a:t>";</a:t>
            </a:r>
          </a:p>
          <a:p>
            <a:r>
              <a:rPr lang="ru-RU" sz="2400" dirty="0"/>
              <a:t>-Упражнение   " Ловушка </a:t>
            </a:r>
            <a:r>
              <a:rPr lang="ru-RU" sz="2400" dirty="0" smtClean="0"/>
              <a:t>";</a:t>
            </a:r>
          </a:p>
          <a:p>
            <a:r>
              <a:rPr lang="ru-RU" sz="2400" dirty="0" smtClean="0"/>
              <a:t>-</a:t>
            </a:r>
            <a:r>
              <a:rPr lang="ru-RU" sz="2400" dirty="0"/>
              <a:t>Упражнение   " Голова   и  хвост </a:t>
            </a:r>
            <a:r>
              <a:rPr lang="ru-RU" sz="2400" dirty="0" smtClean="0"/>
              <a:t>";</a:t>
            </a:r>
          </a:p>
          <a:p>
            <a:r>
              <a:rPr lang="ru-RU" sz="2400" dirty="0"/>
              <a:t>-Круговое   чтение 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-Упражнение    " Найди  меня </a:t>
            </a:r>
            <a:r>
              <a:rPr lang="ru-RU" sz="2400" dirty="0" smtClean="0"/>
              <a:t>";</a:t>
            </a:r>
          </a:p>
          <a:p>
            <a:r>
              <a:rPr lang="ru-RU" sz="2400" dirty="0"/>
              <a:t>-Упражнение    " </a:t>
            </a:r>
            <a:r>
              <a:rPr lang="ru-RU" sz="2400" dirty="0" smtClean="0"/>
              <a:t>Фотоглаз";  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Вверх ногами; 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Прием </a:t>
            </a:r>
            <a:r>
              <a:rPr lang="ru-RU" sz="2400" dirty="0"/>
              <a:t>«День — ночь</a:t>
            </a:r>
            <a:r>
              <a:rPr lang="ru-RU" sz="2400" dirty="0" smtClean="0"/>
              <a:t>».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36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51802/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63284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42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971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806489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7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Упражнение   " Ловушка </a:t>
            </a:r>
            <a:r>
              <a:rPr lang="ru-RU" sz="2400" b="1" dirty="0" smtClean="0"/>
              <a:t>"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818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6c/000ccf23-30f55766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04664"/>
            <a:ext cx="7488833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109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379</TotalTime>
  <Words>496</Words>
  <Application>Microsoft Office PowerPoint</Application>
  <PresentationFormat>Экран (4:3)</PresentationFormat>
  <Paragraphs>144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ДОКЛАД  «Эффективные методы и приемы обучения чтению» </vt:lpstr>
      <vt:lpstr>Чтение – вот лучшее учение!                                                         А.С.Пушкин  Чтение – это прежде всего сотворчество.                                           М.Цветаева  Чтение для ума – то же, что физические упражнения для тела.                                                             Д.Аддисон  Чтение возвышает душу.                                                        Вольтер  Люди перестают мыслить, когда перестают читать.                                                 Д.Дидро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«Эффективные методы и приемы обучения чтению» </dc:title>
  <dc:creator>Валя</dc:creator>
  <cp:lastModifiedBy>Валя</cp:lastModifiedBy>
  <cp:revision>22</cp:revision>
  <dcterms:created xsi:type="dcterms:W3CDTF">2019-12-13T17:27:04Z</dcterms:created>
  <dcterms:modified xsi:type="dcterms:W3CDTF">2019-12-14T18:37:24Z</dcterms:modified>
</cp:coreProperties>
</file>